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638" y="102"/>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723114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3028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en ondertitel">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Titeltekst</a:t>
            </a:r>
          </a:p>
        </p:txBody>
      </p:sp>
      <p:sp>
        <p:nvSpPr>
          <p:cNvPr id="12" name="Shape 12"/>
          <p:cNvSpPr>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 hier een citaat." </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bjec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hape 117"/>
          <p:cNvSpPr>
            <a:spLocks noGrp="1"/>
          </p:cNvSpPr>
          <p:nvPr>
            <p:ph type="body" idx="1"/>
          </p:nvPr>
        </p:nvSpPr>
        <p:spPr>
          <a:xfrm>
            <a:off x="885825" y="2546350"/>
            <a:ext cx="11469689" cy="5859463"/>
          </a:xfrm>
          <a:prstGeom prst="rect">
            <a:avLst/>
          </a:prstGeom>
        </p:spPr>
        <p:txBody>
          <a:bodyPr lIns="65022" tIns="65022" rIns="65022" bIns="65022" anchor="t"/>
          <a:lstStyle>
            <a:lvl1pPr marL="487362" indent="-487362" defTabSz="1300162">
              <a:lnSpc>
                <a:spcPts val="3400"/>
              </a:lnSpc>
              <a:spcBef>
                <a:spcPts val="600"/>
              </a:spcBef>
              <a:buSzPct val="120000"/>
              <a:buBlip>
                <a:blip r:embed="rId3"/>
              </a:buBlip>
              <a:defRPr sz="2500">
                <a:solidFill>
                  <a:srgbClr val="231F20"/>
                </a:solidFill>
                <a:latin typeface="Lucida Sans"/>
                <a:ea typeface="Lucida Sans"/>
                <a:cs typeface="Lucida Sans"/>
                <a:sym typeface="Lucida Sans"/>
              </a:defRPr>
            </a:lvl1pPr>
            <a:lvl2pPr marL="1057275" indent="-406400" defTabSz="1300162">
              <a:lnSpc>
                <a:spcPts val="3400"/>
              </a:lnSpc>
              <a:spcBef>
                <a:spcPts val="600"/>
              </a:spcBef>
              <a:buSzPct val="80000"/>
              <a:buBlip>
                <a:blip r:embed="rId4"/>
              </a:buBlip>
              <a:defRPr sz="2500">
                <a:solidFill>
                  <a:srgbClr val="231F20"/>
                </a:solidFill>
                <a:latin typeface="Lucida Sans"/>
                <a:ea typeface="Lucida Sans"/>
                <a:cs typeface="Lucida Sans"/>
                <a:sym typeface="Lucida Sans"/>
              </a:defRPr>
            </a:lvl2pPr>
            <a:lvl3pPr marL="1625600" indent="-325437" defTabSz="1300162">
              <a:lnSpc>
                <a:spcPts val="3400"/>
              </a:lnSpc>
              <a:spcBef>
                <a:spcPts val="600"/>
              </a:spcBef>
              <a:buSzPct val="100000"/>
              <a:buChar char="-"/>
              <a:defRPr sz="2500">
                <a:solidFill>
                  <a:srgbClr val="231F20"/>
                </a:solidFill>
                <a:latin typeface="Lucida Sans"/>
                <a:ea typeface="Lucida Sans"/>
                <a:cs typeface="Lucida Sans"/>
                <a:sym typeface="Lucida Sans"/>
              </a:defRPr>
            </a:lvl3pPr>
            <a:lvl4pPr marL="2276475" indent="-325438" defTabSz="1300162">
              <a:lnSpc>
                <a:spcPts val="3400"/>
              </a:lnSpc>
              <a:spcBef>
                <a:spcPts val="600"/>
              </a:spcBef>
              <a:buSzPct val="100000"/>
              <a:buChar char="-"/>
              <a:defRPr sz="2500">
                <a:solidFill>
                  <a:srgbClr val="231F20"/>
                </a:solidFill>
                <a:latin typeface="Lucida Sans"/>
                <a:ea typeface="Lucida Sans"/>
                <a:cs typeface="Lucida Sans"/>
                <a:sym typeface="Lucida Sans"/>
              </a:defRPr>
            </a:lvl4pPr>
            <a:lvl5pPr marL="2925763" indent="-325438" defTabSz="1300162">
              <a:lnSpc>
                <a:spcPts val="3400"/>
              </a:lnSpc>
              <a:spcBef>
                <a:spcPts val="600"/>
              </a:spcBef>
              <a:buSzPct val="100000"/>
              <a:buChar char="‒"/>
              <a:defRPr sz="2500">
                <a:solidFill>
                  <a:srgbClr val="231F20"/>
                </a:solidFill>
                <a:latin typeface="Lucida Sans"/>
                <a:ea typeface="Lucida Sans"/>
                <a:cs typeface="Lucida Sans"/>
                <a:sym typeface="Lucida Sans"/>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8" name="Shape 118"/>
          <p:cNvSpPr>
            <a:spLocks noGrp="1"/>
          </p:cNvSpPr>
          <p:nvPr>
            <p:ph type="title"/>
          </p:nvPr>
        </p:nvSpPr>
        <p:spPr>
          <a:xfrm>
            <a:off x="921769" y="541747"/>
            <a:ext cx="11706226" cy="1625601"/>
          </a:xfrm>
          <a:prstGeom prst="rect">
            <a:avLst/>
          </a:prstGeom>
        </p:spPr>
        <p:txBody>
          <a:bodyPr lIns="65022" tIns="65022" rIns="65022" bIns="65022" anchor="b"/>
          <a:lstStyle>
            <a:lvl1pPr algn="l" defTabSz="1300162">
              <a:defRPr sz="4500" spc="-70">
                <a:solidFill>
                  <a:srgbClr val="07353F"/>
                </a:solidFill>
                <a:latin typeface="Lucida Sans"/>
                <a:ea typeface="Lucida Sans"/>
                <a:cs typeface="Lucida Sans"/>
                <a:sym typeface="Lucida Sans"/>
              </a:defRPr>
            </a:lvl1pPr>
          </a:lstStyle>
          <a:p>
            <a:r>
              <a:t>Titeltekst</a:t>
            </a:r>
          </a:p>
        </p:txBody>
      </p:sp>
      <p:sp>
        <p:nvSpPr>
          <p:cNvPr id="119" name="Shape 119"/>
          <p:cNvSpPr>
            <a:spLocks noGrp="1"/>
          </p:cNvSpPr>
          <p:nvPr>
            <p:ph type="sldNum" sz="quarter" idx="2"/>
          </p:nvPr>
        </p:nvSpPr>
        <p:spPr>
          <a:xfrm>
            <a:off x="885825" y="9080024"/>
            <a:ext cx="361117" cy="320041"/>
          </a:xfrm>
          <a:prstGeom prst="rect">
            <a:avLst/>
          </a:prstGeom>
        </p:spPr>
        <p:txBody>
          <a:bodyPr lIns="45719" tIns="45719" rIns="45719" bIns="45719" anchor="ctr"/>
          <a:lstStyle>
            <a:lvl1pPr algn="l" defTabSz="914400">
              <a:defRPr>
                <a:solidFill>
                  <a:srgbClr val="231F20"/>
                </a:solidFill>
                <a:latin typeface="Lucida Sans"/>
                <a:ea typeface="Lucida Sans"/>
                <a:cs typeface="Lucida Sans"/>
                <a:sym typeface="Lucida Sans"/>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20" name="Shape 20"/>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Titeltekst</a:t>
            </a:r>
          </a:p>
        </p:txBody>
      </p:sp>
      <p:sp>
        <p:nvSpPr>
          <p:cNvPr id="22" name="Shape 22"/>
          <p:cNvSpPr>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 name="Shape 2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Titeltekst</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Titeltekst</a:t>
            </a:r>
          </a:p>
        </p:txBody>
      </p:sp>
      <p:sp>
        <p:nvSpPr>
          <p:cNvPr id="40" name="Shape 40"/>
          <p:cNvSpPr>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Titeltekst</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Titeltekst</a:t>
            </a:r>
          </a:p>
        </p:txBody>
      </p:sp>
      <p:sp>
        <p:nvSpPr>
          <p:cNvPr id="57" name="Shape 57"/>
          <p:cNvSpPr>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Titeltekst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Shape 68"/>
          <p:cNvSpPr>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psommingsteken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Titeltekst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Shape 4"/>
          <p:cNvSpPr>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vkknoordbrabant.nl/organisatie/Leden-en-Dorp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asbestschakel.nl" TargetMode="External"/><Relationship Id="rId2" Type="http://schemas.openxmlformats.org/officeDocument/2006/relationships/hyperlink" Target="https://www.brabant.nl/subsites/vabimpuls"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hyperlink" Target="http://www.someren.nl/bouwen/slopen-stallen-buitengebied.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ascert.nl" TargetMode="External"/><Relationship Id="rId2" Type="http://schemas.openxmlformats.org/officeDocument/2006/relationships/hyperlink" Target="http://www.omgevingsloket.nl"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dommel.nl/algemeen/werken-aan-een-klimaatrobuust-watersysteem/actieplan-leven-de-dommel/actieplan-24-maatregelen.html" TargetMode="External"/><Relationship Id="rId2" Type="http://schemas.openxmlformats.org/officeDocument/2006/relationships/hyperlink" Target="https://www.aaenmaas.nl/pagina/themas/financiele-steun.html"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brabantsedelta.nl/nieuws/2017/09/maak-uw-buurt-watervriendellijk-en-vraag-subsidie-aan-bij-het-buurtwaterfond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ascert.nl" TargetMode="External"/><Relationship Id="rId13" Type="http://schemas.openxmlformats.org/officeDocument/2006/relationships/hyperlink" Target="http://www.omwb.nl" TargetMode="External"/><Relationship Id="rId18" Type="http://schemas.openxmlformats.org/officeDocument/2006/relationships/hyperlink" Target="mailto:d.rensman@odzob.nl" TargetMode="External"/><Relationship Id="rId3" Type="http://schemas.openxmlformats.org/officeDocument/2006/relationships/hyperlink" Target="https://www.zlto.nl/paginas/openbaar/themas-subthemas/veiligheid/lokale-aanpak-voor-versnelling-asbestsanering" TargetMode="External"/><Relationship Id="rId7" Type="http://schemas.openxmlformats.org/officeDocument/2006/relationships/hyperlink" Target="https://agroasbestveilig.nl" TargetMode="External"/><Relationship Id="rId12" Type="http://schemas.openxmlformats.org/officeDocument/2006/relationships/hyperlink" Target="http://www.someren.nl/bouwen/slopen-stallen-buitengebied.html" TargetMode="External"/><Relationship Id="rId17" Type="http://schemas.openxmlformats.org/officeDocument/2006/relationships/hyperlink" Target="mailto:m.peeters@odzob.nl" TargetMode="External"/><Relationship Id="rId2" Type="http://schemas.openxmlformats.org/officeDocument/2006/relationships/hyperlink" Target="https://www.vkknoordbrabant.nl/organisatie/Leden-en-Dorpen" TargetMode="External"/><Relationship Id="rId16" Type="http://schemas.openxmlformats.org/officeDocument/2006/relationships/hyperlink" Target="mailto:lvandenakker@odbn.nl" TargetMode="External"/><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www.milieucentraal.nl/zoekresultaten/?q=asbest" TargetMode="External"/><Relationship Id="rId11" Type="http://schemas.openxmlformats.org/officeDocument/2006/relationships/hyperlink" Target="https://asbestschakel.nl" TargetMode="External"/><Relationship Id="rId5" Type="http://schemas.openxmlformats.org/officeDocument/2006/relationships/hyperlink" Target="https://www.infomil.nl/onderwerpen/asbest/" TargetMode="External"/><Relationship Id="rId15" Type="http://schemas.openxmlformats.org/officeDocument/2006/relationships/hyperlink" Target="http://www.odzob.nl" TargetMode="External"/><Relationship Id="rId10" Type="http://schemas.openxmlformats.org/officeDocument/2006/relationships/hyperlink" Target="https://www.brabant.nl/subsites/vabimpuls" TargetMode="External"/><Relationship Id="rId19" Type="http://schemas.openxmlformats.org/officeDocument/2006/relationships/image" Target="../media/image40.png"/><Relationship Id="rId4" Type="http://schemas.openxmlformats.org/officeDocument/2006/relationships/hyperlink" Target="http://www.asbestversnelling.nl" TargetMode="External"/><Relationship Id="rId9" Type="http://schemas.openxmlformats.org/officeDocument/2006/relationships/hyperlink" Target="https://www.rvo.nl" TargetMode="External"/><Relationship Id="rId14" Type="http://schemas.openxmlformats.org/officeDocument/2006/relationships/hyperlink" Target="http://www.odbn.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gdbzo.nl/informatie/milieu/Paginas/Asbest.aspx"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chermafbeelding 2018-10-31 om 11.19.48.png"/>
          <p:cNvPicPr>
            <a:picLocks noChangeAspect="1"/>
          </p:cNvPicPr>
          <p:nvPr/>
        </p:nvPicPr>
        <p:blipFill>
          <a:blip r:embed="rId2">
            <a:extLst/>
          </a:blip>
          <a:stretch>
            <a:fillRect/>
          </a:stretch>
        </p:blipFill>
        <p:spPr>
          <a:xfrm>
            <a:off x="-1985" y="3919"/>
            <a:ext cx="7395159" cy="9745762"/>
          </a:xfrm>
          <a:prstGeom prst="rect">
            <a:avLst/>
          </a:prstGeom>
          <a:ln w="12700">
            <a:miter lim="400000"/>
          </a:ln>
        </p:spPr>
      </p:pic>
      <p:sp>
        <p:nvSpPr>
          <p:cNvPr id="129" name="Shape 129"/>
          <p:cNvSpPr/>
          <p:nvPr/>
        </p:nvSpPr>
        <p:spPr>
          <a:xfrm>
            <a:off x="7390272" y="994509"/>
            <a:ext cx="5572149" cy="37484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4600" b="0">
                <a:latin typeface="Gill Sans Light"/>
                <a:ea typeface="Gill Sans Light"/>
                <a:cs typeface="Gill Sans Light"/>
                <a:sym typeface="Gill Sans Light"/>
              </a:defRPr>
            </a:pPr>
            <a:r>
              <a:rPr sz="3600" dirty="0" err="1"/>
              <a:t>Samen</a:t>
            </a:r>
            <a:r>
              <a:rPr sz="3600" dirty="0"/>
              <a:t> </a:t>
            </a:r>
            <a:r>
              <a:rPr sz="3600" dirty="0" err="1"/>
              <a:t>verwijderen</a:t>
            </a:r>
            <a:r>
              <a:rPr sz="3600" dirty="0"/>
              <a:t> van</a:t>
            </a:r>
          </a:p>
          <a:p>
            <a:pPr algn="l" defTabSz="457200">
              <a:defRPr sz="1100" b="0">
                <a:latin typeface="Gill Sans"/>
                <a:ea typeface="Gill Sans"/>
                <a:cs typeface="Gill Sans"/>
                <a:sym typeface="Gill Sans"/>
              </a:defRPr>
            </a:pPr>
            <a:endParaRPr dirty="0"/>
          </a:p>
          <a:p>
            <a:pPr algn="l" defTabSz="457200">
              <a:defRPr sz="6200" b="0">
                <a:latin typeface="Gill Sans SemiBold"/>
                <a:ea typeface="Gill Sans SemiBold"/>
                <a:cs typeface="Gill Sans SemiBold"/>
                <a:sym typeface="Gill Sans SemiBold"/>
              </a:defRPr>
            </a:pPr>
            <a:r>
              <a:rPr dirty="0" err="1"/>
              <a:t>Asbestdaken</a:t>
            </a:r>
            <a:endParaRPr dirty="0"/>
          </a:p>
          <a:p>
            <a:pPr algn="l" defTabSz="457200">
              <a:defRPr sz="1100" b="0">
                <a:latin typeface="Gill Sans"/>
                <a:ea typeface="Gill Sans"/>
                <a:cs typeface="Gill Sans"/>
                <a:sym typeface="Gill Sans"/>
              </a:defRPr>
            </a:pPr>
            <a:endParaRPr dirty="0"/>
          </a:p>
          <a:p>
            <a:pPr algn="l" defTabSz="457200">
              <a:defRPr sz="3600" b="0">
                <a:latin typeface="Gill Sans Light"/>
                <a:ea typeface="Gill Sans Light"/>
                <a:cs typeface="Gill Sans Light"/>
                <a:sym typeface="Gill Sans Light"/>
              </a:defRPr>
            </a:pPr>
            <a:r>
              <a:rPr lang="nl-NL" sz="4000" dirty="0" smtClean="0"/>
              <a:t>Kennis- </a:t>
            </a:r>
            <a:r>
              <a:rPr lang="nl-NL" sz="4000" dirty="0" smtClean="0"/>
              <a:t>en achtergronddocument</a:t>
            </a:r>
          </a:p>
          <a:p>
            <a:pPr algn="l" defTabSz="457200">
              <a:defRPr sz="3600" b="0">
                <a:latin typeface="Gill Sans Light"/>
                <a:ea typeface="Gill Sans Light"/>
                <a:cs typeface="Gill Sans Light"/>
                <a:sym typeface="Gill Sans Light"/>
              </a:defRPr>
            </a:pPr>
            <a:r>
              <a:rPr sz="4000" dirty="0" err="1" smtClean="0"/>
              <a:t>voor</a:t>
            </a:r>
            <a:r>
              <a:rPr sz="4000" dirty="0" smtClean="0"/>
              <a:t> </a:t>
            </a:r>
            <a:r>
              <a:rPr sz="4000" dirty="0" err="1"/>
              <a:t>gemeenten</a:t>
            </a:r>
            <a:endParaRPr sz="4000" dirty="0"/>
          </a:p>
        </p:txBody>
      </p:sp>
      <p:sp>
        <p:nvSpPr>
          <p:cNvPr id="130" name="Shape 130"/>
          <p:cNvSpPr/>
          <p:nvPr/>
        </p:nvSpPr>
        <p:spPr>
          <a:xfrm>
            <a:off x="9173209" y="8444448"/>
            <a:ext cx="3201264" cy="4593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r" defTabSz="457200">
              <a:defRPr sz="1500" b="0" i="1">
                <a:latin typeface="Gill Sans SemiBold"/>
                <a:ea typeface="Gill Sans SemiBold"/>
                <a:cs typeface="Gill Sans SemiBold"/>
                <a:sym typeface="Gill Sans SemiBold"/>
              </a:defRPr>
            </a:lvl1pPr>
          </a:lstStyle>
          <a:p>
            <a:r>
              <a:t>Versie 2.0  December 2019</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1070610" y="1443989"/>
            <a:ext cx="10284645" cy="5270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5000" b="0" i="1">
                <a:latin typeface="Gill Sans Light"/>
                <a:ea typeface="Gill Sans Light"/>
                <a:cs typeface="Gill Sans Light"/>
                <a:sym typeface="Gill Sans Light"/>
              </a:defRPr>
            </a:pPr>
            <a:r>
              <a:rPr dirty="0"/>
              <a:t>Hoe </a:t>
            </a:r>
            <a:r>
              <a:rPr dirty="0" err="1"/>
              <a:t>gaat</a:t>
            </a:r>
            <a:r>
              <a:rPr dirty="0"/>
              <a:t> het in Brabant?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Ongeveer</a:t>
            </a:r>
            <a:r>
              <a:rPr dirty="0"/>
              <a:t> de </a:t>
            </a:r>
            <a:r>
              <a:rPr dirty="0" err="1"/>
              <a:t>helft</a:t>
            </a:r>
            <a:r>
              <a:rPr dirty="0"/>
              <a:t> (</a:t>
            </a:r>
            <a:r>
              <a:rPr dirty="0" err="1"/>
              <a:t>als</a:t>
            </a:r>
            <a:r>
              <a:rPr dirty="0"/>
              <a:t> de </a:t>
            </a:r>
            <a:r>
              <a:rPr dirty="0" err="1"/>
              <a:t>initiële</a:t>
            </a:r>
            <a:r>
              <a:rPr dirty="0"/>
              <a:t> </a:t>
            </a:r>
            <a:r>
              <a:rPr dirty="0" err="1"/>
              <a:t>raming</a:t>
            </a:r>
            <a:r>
              <a:rPr dirty="0"/>
              <a:t> van 22 </a:t>
            </a:r>
            <a:r>
              <a:rPr dirty="0" err="1"/>
              <a:t>miljoen</a:t>
            </a:r>
            <a:r>
              <a:rPr dirty="0"/>
              <a:t> </a:t>
            </a:r>
            <a:r>
              <a:rPr dirty="0" err="1"/>
              <a:t>vierkante</a:t>
            </a:r>
            <a:r>
              <a:rPr dirty="0"/>
              <a:t> meter </a:t>
            </a:r>
            <a:r>
              <a:rPr dirty="0" err="1"/>
              <a:t>asbestdaken</a:t>
            </a:r>
            <a:r>
              <a:rPr dirty="0"/>
              <a:t> in Noord-Brabant </a:t>
            </a:r>
            <a:r>
              <a:rPr dirty="0" err="1"/>
              <a:t>juist</a:t>
            </a:r>
            <a:r>
              <a:rPr dirty="0"/>
              <a:t> was) </a:t>
            </a:r>
            <a:r>
              <a:rPr dirty="0" err="1"/>
              <a:t>aan</a:t>
            </a:r>
            <a:r>
              <a:rPr dirty="0"/>
              <a:t> </a:t>
            </a:r>
            <a:r>
              <a:rPr dirty="0" err="1"/>
              <a:t>asbestdaken</a:t>
            </a:r>
            <a:r>
              <a:rPr dirty="0"/>
              <a:t> </a:t>
            </a:r>
            <a:r>
              <a:rPr dirty="0" err="1"/>
              <a:t>zijn</a:t>
            </a:r>
            <a:r>
              <a:rPr dirty="0"/>
              <a:t> nu </a:t>
            </a:r>
            <a:r>
              <a:rPr dirty="0" err="1"/>
              <a:t>gesaneerd</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Dit</a:t>
            </a:r>
            <a:r>
              <a:rPr dirty="0"/>
              <a:t> </a:t>
            </a:r>
            <a:r>
              <a:rPr dirty="0" err="1"/>
              <a:t>betekent</a:t>
            </a:r>
            <a:r>
              <a:rPr dirty="0"/>
              <a:t> </a:t>
            </a:r>
            <a:r>
              <a:rPr dirty="0" err="1"/>
              <a:t>wel</a:t>
            </a:r>
            <a:r>
              <a:rPr dirty="0"/>
              <a:t> </a:t>
            </a:r>
            <a:r>
              <a:rPr dirty="0" err="1"/>
              <a:t>dat</a:t>
            </a:r>
            <a:r>
              <a:rPr dirty="0"/>
              <a:t> </a:t>
            </a:r>
            <a:r>
              <a:rPr dirty="0" err="1"/>
              <a:t>wij</a:t>
            </a:r>
            <a:r>
              <a:rPr dirty="0"/>
              <a:t> </a:t>
            </a:r>
            <a:r>
              <a:rPr dirty="0" err="1"/>
              <a:t>eerder</a:t>
            </a:r>
            <a:r>
              <a:rPr dirty="0"/>
              <a:t> </a:t>
            </a:r>
            <a:r>
              <a:rPr dirty="0" err="1"/>
              <a:t>dan</a:t>
            </a:r>
            <a:r>
              <a:rPr dirty="0"/>
              <a:t> in </a:t>
            </a:r>
            <a:r>
              <a:rPr dirty="0" err="1"/>
              <a:t>andere</a:t>
            </a:r>
            <a:r>
              <a:rPr dirty="0"/>
              <a:t> </a:t>
            </a:r>
            <a:r>
              <a:rPr dirty="0" err="1"/>
              <a:t>provincies</a:t>
            </a:r>
            <a:r>
              <a:rPr dirty="0"/>
              <a:t> nu </a:t>
            </a:r>
            <a:r>
              <a:rPr dirty="0" err="1"/>
              <a:t>geleidelijk</a:t>
            </a:r>
            <a:r>
              <a:rPr dirty="0"/>
              <a:t> </a:t>
            </a:r>
            <a:r>
              <a:rPr dirty="0" err="1"/>
              <a:t>gaan</a:t>
            </a:r>
            <a:r>
              <a:rPr dirty="0"/>
              <a:t> </a:t>
            </a:r>
            <a:r>
              <a:rPr dirty="0" err="1"/>
              <a:t>toekomen</a:t>
            </a:r>
            <a:r>
              <a:rPr dirty="0"/>
              <a:t> </a:t>
            </a:r>
            <a:r>
              <a:rPr dirty="0" err="1"/>
              <a:t>aan</a:t>
            </a:r>
            <a:r>
              <a:rPr dirty="0"/>
              <a:t> </a:t>
            </a:r>
            <a:r>
              <a:rPr dirty="0" err="1"/>
              <a:t>daken</a:t>
            </a:r>
            <a:r>
              <a:rPr dirty="0"/>
              <a:t> die </a:t>
            </a:r>
            <a:r>
              <a:rPr dirty="0" err="1"/>
              <a:t>eigenaren</a:t>
            </a:r>
            <a:r>
              <a:rPr dirty="0"/>
              <a:t> om </a:t>
            </a:r>
            <a:r>
              <a:rPr dirty="0" err="1"/>
              <a:t>welke</a:t>
            </a:r>
            <a:r>
              <a:rPr dirty="0"/>
              <a:t> </a:t>
            </a:r>
            <a:r>
              <a:rPr dirty="0" err="1"/>
              <a:t>reden</a:t>
            </a:r>
            <a:r>
              <a:rPr dirty="0"/>
              <a:t> </a:t>
            </a:r>
            <a:r>
              <a:rPr dirty="0" err="1"/>
              <a:t>dan</a:t>
            </a:r>
            <a:r>
              <a:rPr dirty="0"/>
              <a:t> </a:t>
            </a:r>
            <a:r>
              <a:rPr dirty="0" err="1"/>
              <a:t>ook</a:t>
            </a:r>
            <a:r>
              <a:rPr dirty="0"/>
              <a:t> op </a:t>
            </a:r>
            <a:r>
              <a:rPr dirty="0" err="1"/>
              <a:t>dit</a:t>
            </a:r>
            <a:r>
              <a:rPr dirty="0"/>
              <a:t> moment </a:t>
            </a:r>
            <a:r>
              <a:rPr dirty="0" err="1"/>
              <a:t>niet</a:t>
            </a:r>
            <a:r>
              <a:rPr dirty="0"/>
              <a:t> </a:t>
            </a:r>
            <a:r>
              <a:rPr dirty="0" err="1"/>
              <a:t>hebben</a:t>
            </a:r>
            <a:r>
              <a:rPr dirty="0"/>
              <a:t> </a:t>
            </a:r>
            <a:r>
              <a:rPr dirty="0" err="1"/>
              <a:t>gesaneerd</a:t>
            </a:r>
            <a:r>
              <a:rPr dirty="0" smtClean="0"/>
              <a: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Onderzoek</a:t>
            </a:r>
            <a:r>
              <a:rPr dirty="0"/>
              <a:t> in Gelderland </a:t>
            </a:r>
            <a:r>
              <a:rPr dirty="0" err="1"/>
              <a:t>laat</a:t>
            </a:r>
            <a:r>
              <a:rPr dirty="0"/>
              <a:t> </a:t>
            </a:r>
            <a:r>
              <a:rPr dirty="0" err="1"/>
              <a:t>zien</a:t>
            </a:r>
            <a:r>
              <a:rPr dirty="0"/>
              <a:t> </a:t>
            </a:r>
            <a:r>
              <a:rPr dirty="0" err="1"/>
              <a:t>dat</a:t>
            </a:r>
            <a:r>
              <a:rPr dirty="0"/>
              <a:t> 5 tot 10 % van de </a:t>
            </a:r>
            <a:r>
              <a:rPr dirty="0" err="1"/>
              <a:t>eigenaren</a:t>
            </a:r>
            <a:r>
              <a:rPr dirty="0"/>
              <a:t> het </a:t>
            </a:r>
            <a:r>
              <a:rPr dirty="0" err="1"/>
              <a:t>echt</a:t>
            </a:r>
            <a:r>
              <a:rPr dirty="0"/>
              <a:t> </a:t>
            </a:r>
            <a:r>
              <a:rPr dirty="0" err="1"/>
              <a:t>niet</a:t>
            </a:r>
            <a:r>
              <a:rPr dirty="0"/>
              <a:t> </a:t>
            </a:r>
            <a:r>
              <a:rPr dirty="0" err="1"/>
              <a:t>kunnen</a:t>
            </a:r>
            <a:r>
              <a:rPr dirty="0"/>
              <a:t> </a:t>
            </a:r>
            <a:r>
              <a:rPr dirty="0" err="1"/>
              <a:t>betalen</a:t>
            </a:r>
            <a:r>
              <a:rPr dirty="0"/>
              <a:t>. </a:t>
            </a:r>
            <a:r>
              <a:rPr dirty="0" err="1"/>
              <a:t>Aangezien</a:t>
            </a:r>
            <a:r>
              <a:rPr dirty="0"/>
              <a:t> </a:t>
            </a:r>
            <a:r>
              <a:rPr dirty="0" err="1"/>
              <a:t>er</a:t>
            </a:r>
            <a:r>
              <a:rPr dirty="0"/>
              <a:t> in Noord-Brabant al circa de </a:t>
            </a:r>
            <a:r>
              <a:rPr dirty="0" err="1"/>
              <a:t>helft</a:t>
            </a:r>
            <a:r>
              <a:rPr dirty="0"/>
              <a:t> is </a:t>
            </a:r>
            <a:r>
              <a:rPr dirty="0" err="1"/>
              <a:t>gesaneerd</a:t>
            </a:r>
            <a:r>
              <a:rPr dirty="0"/>
              <a:t> </a:t>
            </a:r>
            <a:r>
              <a:rPr dirty="0" err="1"/>
              <a:t>zal</a:t>
            </a:r>
            <a:r>
              <a:rPr dirty="0"/>
              <a:t> in Noord-Brabant het percentage </a:t>
            </a:r>
            <a:r>
              <a:rPr dirty="0" err="1"/>
              <a:t>relatief</a:t>
            </a:r>
            <a:r>
              <a:rPr dirty="0"/>
              <a:t> </a:t>
            </a:r>
            <a:r>
              <a:rPr dirty="0" err="1"/>
              <a:t>hoger</a:t>
            </a:r>
            <a:r>
              <a:rPr dirty="0"/>
              <a:t> </a:t>
            </a:r>
            <a:r>
              <a:rPr dirty="0" err="1"/>
              <a:t>zijn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Doordat</a:t>
            </a:r>
            <a:r>
              <a:rPr dirty="0"/>
              <a:t> het project zo </a:t>
            </a:r>
            <a:r>
              <a:rPr dirty="0" err="1"/>
              <a:t>voortvarend</a:t>
            </a:r>
            <a:r>
              <a:rPr dirty="0"/>
              <a:t> </a:t>
            </a:r>
            <a:r>
              <a:rPr dirty="0" err="1"/>
              <a:t>verloopt</a:t>
            </a:r>
            <a:r>
              <a:rPr dirty="0"/>
              <a:t> </a:t>
            </a:r>
            <a:r>
              <a:rPr dirty="0" err="1"/>
              <a:t>betekent</a:t>
            </a:r>
            <a:r>
              <a:rPr dirty="0"/>
              <a:t> het </a:t>
            </a:r>
            <a:r>
              <a:rPr dirty="0" err="1"/>
              <a:t>dat</a:t>
            </a:r>
            <a:r>
              <a:rPr dirty="0"/>
              <a:t> we in Brabant steeds </a:t>
            </a:r>
            <a:r>
              <a:rPr dirty="0" err="1"/>
              <a:t>meer</a:t>
            </a:r>
            <a:r>
              <a:rPr dirty="0"/>
              <a:t> </a:t>
            </a:r>
            <a:r>
              <a:rPr dirty="0" err="1"/>
              <a:t>richting</a:t>
            </a:r>
            <a:r>
              <a:rPr dirty="0"/>
              <a:t> </a:t>
            </a:r>
            <a:r>
              <a:rPr lang="nl-NL" dirty="0" smtClean="0"/>
              <a:t>eigenaren </a:t>
            </a:r>
            <a:r>
              <a:rPr dirty="0" err="1" smtClean="0"/>
              <a:t>gaan</a:t>
            </a:r>
            <a:r>
              <a:rPr dirty="0" smtClean="0"/>
              <a:t> </a:t>
            </a:r>
            <a:r>
              <a:rPr dirty="0" err="1"/>
              <a:t>waar</a:t>
            </a:r>
            <a:r>
              <a:rPr dirty="0"/>
              <a:t> we </a:t>
            </a:r>
            <a:r>
              <a:rPr dirty="0" err="1"/>
              <a:t>financieringsmogelijkheden</a:t>
            </a:r>
            <a:r>
              <a:rPr dirty="0"/>
              <a:t> </a:t>
            </a:r>
            <a:r>
              <a:rPr dirty="0" err="1"/>
              <a:t>voor</a:t>
            </a:r>
            <a:r>
              <a:rPr dirty="0"/>
              <a:t> </a:t>
            </a:r>
            <a:r>
              <a:rPr dirty="0" err="1"/>
              <a:t>proberen</a:t>
            </a:r>
            <a:r>
              <a:rPr dirty="0"/>
              <a:t> </a:t>
            </a:r>
            <a:r>
              <a:rPr dirty="0" err="1"/>
              <a:t>te</a:t>
            </a:r>
            <a:r>
              <a:rPr dirty="0"/>
              <a:t> </a:t>
            </a:r>
            <a:r>
              <a:rPr dirty="0" err="1"/>
              <a:t>realiseren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Een</a:t>
            </a:r>
            <a:r>
              <a:rPr dirty="0"/>
              <a:t> </a:t>
            </a:r>
            <a:r>
              <a:rPr dirty="0" err="1"/>
              <a:t>tweede</a:t>
            </a:r>
            <a:r>
              <a:rPr dirty="0"/>
              <a:t> </a:t>
            </a:r>
            <a:r>
              <a:rPr dirty="0" err="1"/>
              <a:t>belangrijke</a:t>
            </a:r>
            <a:r>
              <a:rPr dirty="0"/>
              <a:t> </a:t>
            </a:r>
            <a:r>
              <a:rPr dirty="0" err="1"/>
              <a:t>aandachtspunt</a:t>
            </a:r>
            <a:r>
              <a:rPr dirty="0"/>
              <a:t> is </a:t>
            </a:r>
            <a:r>
              <a:rPr dirty="0" err="1"/>
              <a:t>dat</a:t>
            </a:r>
            <a:r>
              <a:rPr dirty="0"/>
              <a:t> de </a:t>
            </a:r>
            <a:r>
              <a:rPr dirty="0" err="1"/>
              <a:t>goede</a:t>
            </a:r>
            <a:r>
              <a:rPr dirty="0"/>
              <a:t> </a:t>
            </a:r>
            <a:r>
              <a:rPr dirty="0" err="1"/>
              <a:t>saneringsresultaten</a:t>
            </a:r>
            <a:r>
              <a:rPr dirty="0"/>
              <a:t> in </a:t>
            </a:r>
          </a:p>
          <a:p>
            <a:pPr algn="l" defTabSz="457200">
              <a:defRPr sz="1200" b="0">
                <a:latin typeface="Gill Sans Light"/>
                <a:ea typeface="Gill Sans Light"/>
                <a:cs typeface="Gill Sans Light"/>
                <a:sym typeface="Gill Sans Light"/>
              </a:defRPr>
            </a:pPr>
            <a:r>
              <a:rPr dirty="0" err="1"/>
              <a:t>vierkante</a:t>
            </a:r>
            <a:r>
              <a:rPr dirty="0"/>
              <a:t> meters </a:t>
            </a:r>
            <a:r>
              <a:rPr dirty="0" err="1"/>
              <a:t>zijn</a:t>
            </a:r>
            <a:r>
              <a:rPr dirty="0"/>
              <a:t>.  </a:t>
            </a:r>
            <a:r>
              <a:rPr dirty="0" err="1"/>
              <a:t>Verreweg</a:t>
            </a:r>
            <a:r>
              <a:rPr dirty="0"/>
              <a:t> de </a:t>
            </a:r>
            <a:r>
              <a:rPr dirty="0" err="1"/>
              <a:t>grootste</a:t>
            </a:r>
            <a:r>
              <a:rPr dirty="0"/>
              <a:t> </a:t>
            </a:r>
            <a:r>
              <a:rPr dirty="0" err="1"/>
              <a:t>aantallen</a:t>
            </a:r>
            <a:r>
              <a:rPr dirty="0"/>
              <a:t> </a:t>
            </a:r>
            <a:r>
              <a:rPr dirty="0" err="1"/>
              <a:t>daken</a:t>
            </a:r>
            <a:r>
              <a:rPr dirty="0"/>
              <a:t> </a:t>
            </a:r>
            <a:r>
              <a:rPr dirty="0" err="1"/>
              <a:t>zijn</a:t>
            </a:r>
            <a:r>
              <a:rPr dirty="0"/>
              <a:t> </a:t>
            </a:r>
            <a:r>
              <a:rPr dirty="0" err="1"/>
              <a:t>kleine</a:t>
            </a:r>
            <a:r>
              <a:rPr dirty="0"/>
              <a:t> </a:t>
            </a:r>
            <a:r>
              <a:rPr dirty="0" err="1"/>
              <a:t>daken</a:t>
            </a:r>
            <a:r>
              <a:rPr dirty="0"/>
              <a:t>. </a:t>
            </a:r>
          </a:p>
          <a:p>
            <a:pPr algn="l" defTabSz="457200">
              <a:defRPr sz="1200" b="0">
                <a:latin typeface="Gill Sans Light"/>
                <a:ea typeface="Gill Sans Light"/>
                <a:cs typeface="Gill Sans Light"/>
                <a:sym typeface="Gill Sans Light"/>
              </a:defRPr>
            </a:pPr>
            <a:r>
              <a:rPr dirty="0" err="1"/>
              <a:t>Daken</a:t>
            </a:r>
            <a:r>
              <a:rPr dirty="0"/>
              <a:t> die </a:t>
            </a:r>
            <a:r>
              <a:rPr dirty="0" err="1"/>
              <a:t>makkelijker</a:t>
            </a:r>
            <a:r>
              <a:rPr dirty="0"/>
              <a:t> </a:t>
            </a:r>
            <a:r>
              <a:rPr dirty="0" err="1"/>
              <a:t>illegaal</a:t>
            </a:r>
            <a:r>
              <a:rPr dirty="0"/>
              <a:t> </a:t>
            </a:r>
            <a:r>
              <a:rPr dirty="0" err="1"/>
              <a:t>gedumpt</a:t>
            </a:r>
            <a:r>
              <a:rPr dirty="0"/>
              <a:t> </a:t>
            </a:r>
            <a:r>
              <a:rPr dirty="0" err="1"/>
              <a:t>kunnen</a:t>
            </a:r>
            <a:r>
              <a:rPr dirty="0"/>
              <a:t> </a:t>
            </a:r>
            <a:r>
              <a:rPr dirty="0" err="1"/>
              <a:t>worden</a:t>
            </a:r>
            <a:r>
              <a:rPr dirty="0"/>
              <a:t> </a:t>
            </a:r>
            <a:r>
              <a:rPr dirty="0" err="1"/>
              <a:t>en</a:t>
            </a:r>
            <a:r>
              <a:rPr dirty="0"/>
              <a:t> </a:t>
            </a:r>
            <a:r>
              <a:rPr dirty="0" err="1"/>
              <a:t>daken</a:t>
            </a:r>
            <a:r>
              <a:rPr dirty="0"/>
              <a:t> </a:t>
            </a:r>
            <a:r>
              <a:rPr dirty="0" err="1"/>
              <a:t>waarvan</a:t>
            </a:r>
            <a:r>
              <a:rPr dirty="0"/>
              <a:t> we </a:t>
            </a:r>
          </a:p>
          <a:p>
            <a:pPr algn="l" defTabSz="457200">
              <a:defRPr sz="1200" b="0">
                <a:latin typeface="Gill Sans Light"/>
                <a:ea typeface="Gill Sans Light"/>
                <a:cs typeface="Gill Sans Light"/>
                <a:sym typeface="Gill Sans Light"/>
              </a:defRPr>
            </a:pPr>
            <a:r>
              <a:rPr dirty="0"/>
              <a:t>de </a:t>
            </a:r>
            <a:r>
              <a:rPr dirty="0" err="1"/>
              <a:t>eigenaren</a:t>
            </a:r>
            <a:r>
              <a:rPr dirty="0"/>
              <a:t> in </a:t>
            </a:r>
            <a:r>
              <a:rPr dirty="0" err="1"/>
              <a:t>beweging</a:t>
            </a:r>
            <a:r>
              <a:rPr dirty="0"/>
              <a:t> </a:t>
            </a:r>
            <a:r>
              <a:rPr lang="nl-NL" dirty="0" smtClean="0"/>
              <a:t>willen</a:t>
            </a:r>
            <a:r>
              <a:rPr dirty="0" smtClean="0"/>
              <a:t> </a:t>
            </a:r>
            <a:r>
              <a:rPr dirty="0" err="1"/>
              <a:t>brengen</a:t>
            </a:r>
            <a:r>
              <a:rPr dirty="0"/>
              <a:t> om </a:t>
            </a:r>
            <a:r>
              <a:rPr dirty="0" err="1"/>
              <a:t>ze</a:t>
            </a:r>
            <a:r>
              <a:rPr dirty="0"/>
              <a:t> </a:t>
            </a:r>
            <a:r>
              <a:rPr dirty="0" err="1"/>
              <a:t>legaal</a:t>
            </a:r>
            <a:r>
              <a:rPr dirty="0"/>
              <a:t> </a:t>
            </a:r>
            <a:r>
              <a:rPr dirty="0" err="1"/>
              <a:t>te</a:t>
            </a:r>
            <a:r>
              <a:rPr dirty="0"/>
              <a:t> </a:t>
            </a:r>
            <a:r>
              <a:rPr dirty="0" err="1"/>
              <a:t>saneren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Willen</a:t>
            </a:r>
            <a:r>
              <a:rPr dirty="0"/>
              <a:t> we het in Noord-Brabant </a:t>
            </a:r>
            <a:r>
              <a:rPr dirty="0" err="1"/>
              <a:t>verdere</a:t>
            </a:r>
            <a:r>
              <a:rPr dirty="0"/>
              <a:t> </a:t>
            </a:r>
            <a:r>
              <a:rPr dirty="0" err="1"/>
              <a:t>voortgang</a:t>
            </a:r>
            <a:r>
              <a:rPr dirty="0"/>
              <a:t> </a:t>
            </a:r>
            <a:r>
              <a:rPr dirty="0" err="1"/>
              <a:t>boeken</a:t>
            </a:r>
            <a:r>
              <a:rPr dirty="0"/>
              <a:t> </a:t>
            </a:r>
            <a:r>
              <a:rPr dirty="0" err="1"/>
              <a:t>dan</a:t>
            </a:r>
            <a:r>
              <a:rPr dirty="0"/>
              <a:t> </a:t>
            </a:r>
            <a:r>
              <a:rPr dirty="0" err="1"/>
              <a:t>moeten</a:t>
            </a:r>
            <a:r>
              <a:rPr dirty="0"/>
              <a:t> we </a:t>
            </a:r>
            <a:r>
              <a:rPr dirty="0" err="1"/>
              <a:t>vooral</a:t>
            </a:r>
            <a:r>
              <a:rPr dirty="0"/>
              <a:t> </a:t>
            </a:r>
          </a:p>
          <a:p>
            <a:pPr algn="l" defTabSz="457200">
              <a:defRPr sz="1200" b="0">
                <a:latin typeface="Gill Sans Light"/>
                <a:ea typeface="Gill Sans Light"/>
                <a:cs typeface="Gill Sans Light"/>
                <a:sym typeface="Gill Sans Light"/>
              </a:defRPr>
            </a:pPr>
            <a:r>
              <a:rPr dirty="0" err="1"/>
              <a:t>ook</a:t>
            </a:r>
            <a:r>
              <a:rPr dirty="0"/>
              <a:t> </a:t>
            </a:r>
            <a:r>
              <a:rPr dirty="0" err="1"/>
              <a:t>doorgaan</a:t>
            </a:r>
            <a:r>
              <a:rPr dirty="0"/>
              <a:t> met het </a:t>
            </a:r>
            <a:r>
              <a:rPr lang="nl-NL" dirty="0" smtClean="0"/>
              <a:t>geven </a:t>
            </a:r>
            <a:r>
              <a:rPr dirty="0" smtClean="0"/>
              <a:t>van </a:t>
            </a:r>
            <a:r>
              <a:rPr dirty="0" err="1"/>
              <a:t>energie</a:t>
            </a:r>
            <a:r>
              <a:rPr dirty="0"/>
              <a:t> in het </a:t>
            </a:r>
            <a:r>
              <a:rPr dirty="0" err="1"/>
              <a:t>verwijderen</a:t>
            </a:r>
            <a:r>
              <a:rPr dirty="0"/>
              <a:t> van al die </a:t>
            </a:r>
            <a:r>
              <a:rPr dirty="0" err="1"/>
              <a:t>kleine</a:t>
            </a:r>
            <a:r>
              <a:rPr dirty="0"/>
              <a:t> </a:t>
            </a:r>
            <a:r>
              <a:rPr dirty="0" err="1"/>
              <a:t>daken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We </a:t>
            </a:r>
            <a:r>
              <a:rPr dirty="0" err="1"/>
              <a:t>zijn</a:t>
            </a:r>
            <a:r>
              <a:rPr dirty="0"/>
              <a:t> </a:t>
            </a:r>
            <a:r>
              <a:rPr dirty="0" err="1"/>
              <a:t>er</a:t>
            </a:r>
            <a:r>
              <a:rPr dirty="0"/>
              <a:t> </a:t>
            </a:r>
            <a:r>
              <a:rPr dirty="0" err="1"/>
              <a:t>zeker</a:t>
            </a:r>
            <a:r>
              <a:rPr dirty="0"/>
              <a:t> nog </a:t>
            </a:r>
            <a:r>
              <a:rPr dirty="0" err="1"/>
              <a:t>niet</a:t>
            </a:r>
            <a:r>
              <a:rPr dirty="0"/>
              <a:t> maar de </a:t>
            </a:r>
            <a:r>
              <a:rPr dirty="0" err="1"/>
              <a:t>keuzes</a:t>
            </a:r>
            <a:r>
              <a:rPr dirty="0"/>
              <a:t> die tot op </a:t>
            </a:r>
            <a:r>
              <a:rPr dirty="0" err="1"/>
              <a:t>heden</a:t>
            </a:r>
            <a:r>
              <a:rPr dirty="0"/>
              <a:t> </a:t>
            </a:r>
            <a:r>
              <a:rPr dirty="0" err="1"/>
              <a:t>gemaakt</a:t>
            </a:r>
            <a:r>
              <a:rPr dirty="0"/>
              <a:t> </a:t>
            </a:r>
            <a:r>
              <a:rPr dirty="0" err="1"/>
              <a:t>zijn</a:t>
            </a:r>
            <a:r>
              <a:rPr dirty="0"/>
              <a:t> </a:t>
            </a:r>
            <a:r>
              <a:rPr dirty="0" err="1"/>
              <a:t>laten</a:t>
            </a:r>
            <a:r>
              <a:rPr dirty="0"/>
              <a:t> </a:t>
            </a:r>
            <a:r>
              <a:rPr dirty="0" err="1"/>
              <a:t>goede</a:t>
            </a:r>
            <a:r>
              <a:rPr dirty="0"/>
              <a:t> </a:t>
            </a:r>
          </a:p>
          <a:p>
            <a:pPr algn="l" defTabSz="457200">
              <a:defRPr sz="1200" b="0">
                <a:latin typeface="Gill Sans Light"/>
                <a:ea typeface="Gill Sans Light"/>
                <a:cs typeface="Gill Sans Light"/>
                <a:sym typeface="Gill Sans Light"/>
              </a:defRPr>
            </a:pPr>
            <a:r>
              <a:rPr dirty="0" err="1"/>
              <a:t>resultaten</a:t>
            </a:r>
            <a:r>
              <a:rPr dirty="0"/>
              <a:t> </a:t>
            </a:r>
            <a:r>
              <a:rPr dirty="0" err="1"/>
              <a:t>zien</a:t>
            </a:r>
            <a:r>
              <a:rPr dirty="0"/>
              <a:t>.</a:t>
            </a:r>
          </a:p>
        </p:txBody>
      </p:sp>
      <p:pic>
        <p:nvPicPr>
          <p:cNvPr id="169" name="pasted-image.pdf"/>
          <p:cNvPicPr>
            <a:picLocks noChangeAspect="1"/>
          </p:cNvPicPr>
          <p:nvPr/>
        </p:nvPicPr>
        <p:blipFill>
          <a:blip r:embed="rId2">
            <a:extLst/>
          </a:blip>
          <a:stretch>
            <a:fillRect/>
          </a:stretch>
        </p:blipFill>
        <p:spPr>
          <a:xfrm>
            <a:off x="7084540" y="5313405"/>
            <a:ext cx="5920260" cy="4440195"/>
          </a:xfrm>
          <a:prstGeom prst="rect">
            <a:avLst/>
          </a:prstGeom>
          <a:ln w="12700">
            <a:miter lim="400000"/>
          </a:ln>
        </p:spPr>
      </p:pic>
      <p:pic>
        <p:nvPicPr>
          <p:cNvPr id="170"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nvSpPr>
        <p:spPr>
          <a:xfrm>
            <a:off x="868707" y="970279"/>
            <a:ext cx="9520065" cy="581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3800" b="0">
                <a:latin typeface="Gill Sans Light"/>
                <a:ea typeface="Gill Sans Light"/>
                <a:cs typeface="Gill Sans Light"/>
                <a:sym typeface="Gill Sans Light"/>
              </a:defRPr>
            </a:pPr>
            <a:r>
              <a:t>Communicatie</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Om het proces van het verwijderen van asbestdaken goed te laten verlopen is duidelijke communicatie nodig op bijzonder veel niveaus en tussen heel veel actoren. Wordt er onvoldoende of niet goed gecommuniceerd of werken actoren niet goed samen dan kunnen er een veelheid aan problemen ontstaan.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Noodzaak en urgentie moet zowel bij de verschillende overheden als bij de burgers gevoeld worden.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Er zijn verschillende groepen probleemeigenaren die elk een andere aanpak vergen: agrariërs, bedrijventerreinen, woningbouwverenigingen, woonwijken of dorpen.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Communicatie en afstemming is nodig binnen de gemeente (en voor sommige aspecten met de omgevingsdienst en / of de provincie).  Veel verschillende ambtenaren hebben een belangrijke rol om het proces goed te laten verlopen.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gewenste resultaat van de communicatie is probleemeigenaren in beweging te brengen en tot activiteit te verleiden.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Communicatie dient ook geregeld aangeboden te worden zodat probleemeigenaren er telkens mee geconfronteerd worden.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600" b="0" i="1">
                <a:latin typeface="Gill Sans SemiBold"/>
                <a:ea typeface="Gill Sans SemiBold"/>
                <a:cs typeface="Gill Sans SemiBold"/>
                <a:sym typeface="Gill Sans SemiBold"/>
              </a:defRPr>
            </a:pPr>
            <a:r>
              <a:t>Instrumenten:</a:t>
            </a:r>
          </a:p>
          <a:p>
            <a:pPr algn="l" defTabSz="457200">
              <a:defRPr sz="1600" b="0" i="1">
                <a:latin typeface="Gill Sans SemiBold"/>
                <a:ea typeface="Gill Sans SemiBold"/>
                <a:cs typeface="Gill Sans SemiBold"/>
                <a:sym typeface="Gill Sans SemiBold"/>
              </a:defRPr>
            </a:pPr>
            <a:endParaRPr/>
          </a:p>
          <a:p>
            <a:pPr algn="l" defTabSz="457200">
              <a:defRPr sz="1200" b="0">
                <a:latin typeface="Gill Sans Light"/>
                <a:ea typeface="Gill Sans Light"/>
                <a:cs typeface="Gill Sans Light"/>
                <a:sym typeface="Gill Sans Light"/>
              </a:defRPr>
            </a:pPr>
            <a:r>
              <a:t>-	Berichten in de plaatselijke media.</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         Informatieavonden voor doelgroepen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	Bij acties persmomenten.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	Communiceren op sociale media.</a:t>
            </a:r>
          </a:p>
          <a:p>
            <a:pPr algn="l" defTabSz="457200">
              <a:defRPr sz="1200" b="0">
                <a:latin typeface="Gill Sans Light"/>
                <a:ea typeface="Gill Sans Light"/>
                <a:cs typeface="Gill Sans Light"/>
                <a:sym typeface="Gill Sans Light"/>
              </a:defRPr>
            </a:pPr>
            <a:endParaRPr/>
          </a:p>
        </p:txBody>
      </p:sp>
      <p:pic>
        <p:nvPicPr>
          <p:cNvPr id="173" name="Schermafbeelding 2018-10-31 om 11.41.11.png"/>
          <p:cNvPicPr>
            <a:picLocks noChangeAspect="1"/>
          </p:cNvPicPr>
          <p:nvPr/>
        </p:nvPicPr>
        <p:blipFill>
          <a:blip r:embed="rId2">
            <a:extLst/>
          </a:blip>
          <a:stretch>
            <a:fillRect/>
          </a:stretch>
        </p:blipFill>
        <p:spPr>
          <a:xfrm>
            <a:off x="3885605" y="4573870"/>
            <a:ext cx="5233590" cy="4657802"/>
          </a:xfrm>
          <a:prstGeom prst="rect">
            <a:avLst/>
          </a:prstGeom>
          <a:ln w="12700">
            <a:miter lim="400000"/>
          </a:ln>
        </p:spPr>
      </p:pic>
      <p:pic>
        <p:nvPicPr>
          <p:cNvPr id="174" name="Schermafbeelding 2018-11-07 om 10.35.12.png"/>
          <p:cNvPicPr>
            <a:picLocks noChangeAspect="1"/>
          </p:cNvPicPr>
          <p:nvPr/>
        </p:nvPicPr>
        <p:blipFill>
          <a:blip r:embed="rId3">
            <a:extLst/>
          </a:blip>
          <a:stretch>
            <a:fillRect/>
          </a:stretch>
        </p:blipFill>
        <p:spPr>
          <a:xfrm>
            <a:off x="9220182" y="3570884"/>
            <a:ext cx="3285716" cy="5834194"/>
          </a:xfrm>
          <a:prstGeom prst="rect">
            <a:avLst/>
          </a:prstGeom>
          <a:ln w="12700">
            <a:miter lim="400000"/>
          </a:ln>
        </p:spPr>
      </p:pic>
      <p:pic>
        <p:nvPicPr>
          <p:cNvPr id="175"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
        <p:nvSpPr>
          <p:cNvPr id="2" name="Rechthoek 1"/>
          <p:cNvSpPr/>
          <p:nvPr/>
        </p:nvSpPr>
        <p:spPr>
          <a:xfrm>
            <a:off x="9220181" y="3570883"/>
            <a:ext cx="3494922" cy="2844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nl-NL" sz="2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Afbeelding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95" y="2829276"/>
            <a:ext cx="4374078" cy="634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Shape 177"/>
          <p:cNvSpPr/>
          <p:nvPr/>
        </p:nvSpPr>
        <p:spPr>
          <a:xfrm>
            <a:off x="704335" y="1037341"/>
            <a:ext cx="9799198" cy="61350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5000" b="0" i="1">
                <a:latin typeface="Gill Sans Light"/>
                <a:ea typeface="Gill Sans Light"/>
                <a:cs typeface="Gill Sans Light"/>
                <a:sym typeface="Gill Sans Light"/>
              </a:defRPr>
            </a:pPr>
            <a:r>
              <a:rPr dirty="0" err="1"/>
              <a:t>Inventariseren</a:t>
            </a:r>
            <a:endParaRPr dirty="0"/>
          </a:p>
          <a:p>
            <a:pPr algn="l" defTabSz="457200">
              <a:defRPr sz="18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meest</a:t>
            </a:r>
            <a:r>
              <a:rPr dirty="0"/>
              <a:t> </a:t>
            </a:r>
            <a:r>
              <a:rPr dirty="0" err="1"/>
              <a:t>kosteneffectieve</a:t>
            </a:r>
            <a:r>
              <a:rPr dirty="0"/>
              <a:t> </a:t>
            </a:r>
            <a:r>
              <a:rPr dirty="0" err="1"/>
              <a:t>manier</a:t>
            </a:r>
            <a:r>
              <a:rPr dirty="0"/>
              <a:t> is </a:t>
            </a:r>
            <a:r>
              <a:rPr dirty="0" err="1"/>
              <a:t>luchtfoto-analyse</a:t>
            </a:r>
            <a:r>
              <a:rPr dirty="0"/>
              <a:t> die </a:t>
            </a:r>
            <a:r>
              <a:rPr dirty="0" err="1"/>
              <a:t>gekoppeld</a:t>
            </a:r>
            <a:r>
              <a:rPr dirty="0"/>
              <a:t> </a:t>
            </a:r>
            <a:r>
              <a:rPr dirty="0" err="1"/>
              <a:t>wordt</a:t>
            </a:r>
            <a:r>
              <a:rPr dirty="0"/>
              <a:t> </a:t>
            </a:r>
            <a:r>
              <a:rPr dirty="0" err="1"/>
              <a:t>aan</a:t>
            </a:r>
            <a:r>
              <a:rPr dirty="0"/>
              <a:t> de </a:t>
            </a:r>
            <a:r>
              <a:rPr dirty="0" err="1"/>
              <a:t>basisregistratie</a:t>
            </a:r>
            <a:r>
              <a:rPr dirty="0"/>
              <a:t> </a:t>
            </a:r>
            <a:r>
              <a:rPr dirty="0" err="1"/>
              <a:t>adressen</a:t>
            </a:r>
            <a:r>
              <a:rPr dirty="0"/>
              <a:t> </a:t>
            </a:r>
            <a:r>
              <a:rPr dirty="0" err="1"/>
              <a:t>en</a:t>
            </a:r>
            <a:r>
              <a:rPr dirty="0"/>
              <a:t> </a:t>
            </a:r>
            <a:r>
              <a:rPr dirty="0" err="1"/>
              <a:t>gebouwen</a:t>
            </a:r>
            <a:r>
              <a:rPr dirty="0"/>
              <a:t> (BAG).</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Er</a:t>
            </a:r>
            <a:r>
              <a:rPr dirty="0"/>
              <a:t> </a:t>
            </a:r>
            <a:r>
              <a:rPr dirty="0" err="1"/>
              <a:t>zijn</a:t>
            </a:r>
            <a:r>
              <a:rPr dirty="0"/>
              <a:t> </a:t>
            </a:r>
            <a:r>
              <a:rPr dirty="0" err="1"/>
              <a:t>een</a:t>
            </a:r>
            <a:r>
              <a:rPr dirty="0"/>
              <a:t> </a:t>
            </a:r>
            <a:r>
              <a:rPr dirty="0" err="1"/>
              <a:t>aantal</a:t>
            </a:r>
            <a:r>
              <a:rPr dirty="0"/>
              <a:t> </a:t>
            </a:r>
            <a:r>
              <a:rPr dirty="0" err="1"/>
              <a:t>redenen</a:t>
            </a:r>
            <a:r>
              <a:rPr dirty="0"/>
              <a:t> om </a:t>
            </a:r>
            <a:r>
              <a:rPr dirty="0" err="1"/>
              <a:t>te</a:t>
            </a:r>
            <a:r>
              <a:rPr dirty="0"/>
              <a:t> </a:t>
            </a:r>
            <a:r>
              <a:rPr dirty="0" err="1"/>
              <a:t>inventariseren</a:t>
            </a:r>
            <a:r>
              <a:rPr dirty="0"/>
              <a:t>.</a:t>
            </a:r>
          </a:p>
          <a:p>
            <a:pPr algn="l" defTabSz="457200">
              <a:buSzPct val="145000"/>
              <a:buFont typeface="Gill Sans Light"/>
              <a:buChar char="-"/>
              <a:defRPr sz="1200" b="0">
                <a:latin typeface="Gill Sans Light"/>
                <a:ea typeface="Gill Sans Light"/>
                <a:cs typeface="Gill Sans Light"/>
                <a:sym typeface="Gill Sans Light"/>
              </a:defRPr>
            </a:pPr>
            <a:r>
              <a:rPr dirty="0"/>
              <a:t>     Hoe </a:t>
            </a:r>
            <a:r>
              <a:rPr dirty="0" err="1"/>
              <a:t>groot</a:t>
            </a:r>
            <a:r>
              <a:rPr dirty="0"/>
              <a:t> is het </a:t>
            </a:r>
            <a:r>
              <a:rPr dirty="0" err="1"/>
              <a:t>probleem</a:t>
            </a:r>
            <a:r>
              <a:rPr dirty="0"/>
              <a:t>? </a:t>
            </a:r>
          </a:p>
          <a:p>
            <a:pPr algn="l" defTabSz="457200">
              <a:buSzPct val="145000"/>
              <a:buFont typeface="Gill Sans Light"/>
              <a:buChar char="-"/>
              <a:defRPr sz="1200" b="0">
                <a:latin typeface="Gill Sans Light"/>
                <a:ea typeface="Gill Sans Light"/>
                <a:cs typeface="Gill Sans Light"/>
                <a:sym typeface="Gill Sans Light"/>
              </a:defRPr>
            </a:pPr>
            <a:r>
              <a:rPr dirty="0"/>
              <a:t>     Hoe </a:t>
            </a:r>
            <a:r>
              <a:rPr dirty="0" err="1"/>
              <a:t>verloopt</a:t>
            </a:r>
            <a:r>
              <a:rPr dirty="0"/>
              <a:t> de </a:t>
            </a:r>
            <a:r>
              <a:rPr dirty="0" err="1"/>
              <a:t>saneringsoperatie</a:t>
            </a:r>
            <a:r>
              <a:rPr dirty="0"/>
              <a:t>?</a:t>
            </a:r>
          </a:p>
          <a:p>
            <a:pPr algn="l" defTabSz="457200">
              <a:buSzPct val="145000"/>
              <a:buFont typeface="Gill Sans Light"/>
              <a:buChar char="-"/>
              <a:defRPr sz="1200" b="0">
                <a:latin typeface="Gill Sans Light"/>
                <a:ea typeface="Gill Sans Light"/>
                <a:cs typeface="Gill Sans Light"/>
                <a:sym typeface="Gill Sans Light"/>
              </a:defRPr>
            </a:pPr>
            <a:r>
              <a:rPr dirty="0"/>
              <a:t>     </a:t>
            </a:r>
            <a:r>
              <a:rPr dirty="0" err="1"/>
              <a:t>Participeren</a:t>
            </a:r>
            <a:r>
              <a:rPr dirty="0"/>
              <a:t> </a:t>
            </a:r>
            <a:r>
              <a:rPr dirty="0" err="1"/>
              <a:t>aan</a:t>
            </a:r>
            <a:r>
              <a:rPr dirty="0"/>
              <a:t> het </a:t>
            </a:r>
            <a:r>
              <a:rPr dirty="0" err="1"/>
              <a:t>landelijk</a:t>
            </a:r>
            <a:r>
              <a:rPr dirty="0"/>
              <a:t> </a:t>
            </a:r>
            <a:r>
              <a:rPr dirty="0" err="1"/>
              <a:t>fonds</a:t>
            </a:r>
            <a:r>
              <a:rPr dirty="0"/>
              <a:t> wat </a:t>
            </a:r>
            <a:r>
              <a:rPr dirty="0" err="1"/>
              <a:t>ter</a:t>
            </a:r>
            <a:r>
              <a:rPr dirty="0"/>
              <a:t> </a:t>
            </a:r>
            <a:r>
              <a:rPr dirty="0" err="1"/>
              <a:t>vervanging</a:t>
            </a:r>
            <a:r>
              <a:rPr dirty="0"/>
              <a:t> van de </a:t>
            </a:r>
            <a:r>
              <a:rPr dirty="0" err="1"/>
              <a:t>uitgeputte</a:t>
            </a:r>
            <a:r>
              <a:rPr dirty="0"/>
              <a:t> </a:t>
            </a:r>
            <a:r>
              <a:rPr dirty="0" err="1"/>
              <a:t>subsidieregeling</a:t>
            </a:r>
            <a:r>
              <a:rPr dirty="0"/>
              <a:t> </a:t>
            </a:r>
            <a:r>
              <a:rPr dirty="0" err="1"/>
              <a:t>wordt</a:t>
            </a:r>
            <a:r>
              <a:rPr dirty="0"/>
              <a:t> </a:t>
            </a:r>
            <a:r>
              <a:rPr dirty="0" err="1"/>
              <a:t>opgericht</a:t>
            </a:r>
            <a:r>
              <a:rPr dirty="0"/>
              <a:t>.</a:t>
            </a:r>
          </a:p>
          <a:p>
            <a:pPr marL="114300" lvl="1" indent="0" algn="l" defTabSz="457200">
              <a:buSzPct val="145000"/>
              <a:buFont typeface="Gill Sans Light"/>
              <a:buChar char="-"/>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Inventariseren</a:t>
            </a:r>
            <a:r>
              <a:rPr dirty="0"/>
              <a:t> </a:t>
            </a:r>
            <a:r>
              <a:rPr dirty="0" err="1"/>
              <a:t>begint</a:t>
            </a:r>
            <a:r>
              <a:rPr dirty="0"/>
              <a:t> met het in </a:t>
            </a:r>
            <a:r>
              <a:rPr dirty="0" err="1"/>
              <a:t>beeld</a:t>
            </a:r>
            <a:r>
              <a:rPr dirty="0"/>
              <a:t> </a:t>
            </a:r>
            <a:r>
              <a:rPr dirty="0" err="1"/>
              <a:t>brengen</a:t>
            </a:r>
            <a:r>
              <a:rPr dirty="0"/>
              <a:t> van de </a:t>
            </a:r>
            <a:r>
              <a:rPr dirty="0" err="1"/>
              <a:t>nulsituatie</a:t>
            </a:r>
            <a:r>
              <a:rPr dirty="0"/>
              <a:t> om de </a:t>
            </a:r>
            <a:r>
              <a:rPr dirty="0" err="1"/>
              <a:t>omvang</a:t>
            </a:r>
            <a:r>
              <a:rPr dirty="0"/>
              <a:t> van het </a:t>
            </a:r>
            <a:r>
              <a:rPr dirty="0" err="1"/>
              <a:t>probleem</a:t>
            </a:r>
            <a:r>
              <a:rPr dirty="0"/>
              <a:t> </a:t>
            </a:r>
            <a:r>
              <a:rPr dirty="0" err="1"/>
              <a:t>te</a:t>
            </a:r>
            <a:r>
              <a:rPr dirty="0"/>
              <a:t> </a:t>
            </a:r>
            <a:r>
              <a:rPr dirty="0" err="1"/>
              <a:t>kennen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smtClean="0"/>
              <a:t>De </a:t>
            </a:r>
            <a:r>
              <a:rPr dirty="0"/>
              <a:t>stand van </a:t>
            </a:r>
            <a:r>
              <a:rPr dirty="0" err="1"/>
              <a:t>zaken</a:t>
            </a:r>
            <a:r>
              <a:rPr dirty="0"/>
              <a:t> over </a:t>
            </a:r>
            <a:r>
              <a:rPr dirty="0" err="1"/>
              <a:t>enige</a:t>
            </a:r>
            <a:r>
              <a:rPr dirty="0"/>
              <a:t> </a:t>
            </a:r>
            <a:r>
              <a:rPr dirty="0" err="1"/>
              <a:t>jaren</a:t>
            </a:r>
            <a:r>
              <a:rPr dirty="0"/>
              <a:t> </a:t>
            </a:r>
            <a:r>
              <a:rPr dirty="0" err="1"/>
              <a:t>geeft</a:t>
            </a:r>
            <a:r>
              <a:rPr dirty="0"/>
              <a:t> </a:t>
            </a:r>
            <a:r>
              <a:rPr dirty="0" err="1"/>
              <a:t>aan</a:t>
            </a:r>
            <a:r>
              <a:rPr dirty="0"/>
              <a:t> </a:t>
            </a:r>
            <a:r>
              <a:rPr dirty="0" err="1"/>
              <a:t>hoeveel</a:t>
            </a:r>
            <a:r>
              <a:rPr dirty="0"/>
              <a:t> </a:t>
            </a:r>
            <a:r>
              <a:rPr dirty="0" err="1"/>
              <a:t>er</a:t>
            </a:r>
            <a:r>
              <a:rPr dirty="0"/>
              <a:t> </a:t>
            </a:r>
            <a:r>
              <a:rPr dirty="0" err="1"/>
              <a:t>daadwerkelijk</a:t>
            </a:r>
            <a:r>
              <a:rPr dirty="0"/>
              <a:t> </a:t>
            </a:r>
            <a:r>
              <a:rPr dirty="0" err="1"/>
              <a:t>gesaneerd</a:t>
            </a:r>
            <a:r>
              <a:rPr dirty="0"/>
              <a:t> is.</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Een</a:t>
            </a:r>
            <a:r>
              <a:rPr dirty="0"/>
              <a:t> </a:t>
            </a:r>
            <a:r>
              <a:rPr dirty="0" err="1"/>
              <a:t>andere</a:t>
            </a:r>
            <a:r>
              <a:rPr dirty="0"/>
              <a:t> </a:t>
            </a:r>
            <a:r>
              <a:rPr dirty="0" err="1"/>
              <a:t>methode</a:t>
            </a:r>
            <a:r>
              <a:rPr dirty="0"/>
              <a:t> is het </a:t>
            </a:r>
            <a:r>
              <a:rPr dirty="0" err="1"/>
              <a:t>bijhouden</a:t>
            </a:r>
            <a:r>
              <a:rPr dirty="0"/>
              <a:t> van de </a:t>
            </a:r>
            <a:r>
              <a:rPr dirty="0" err="1"/>
              <a:t>gesaneerde</a:t>
            </a:r>
            <a:r>
              <a:rPr dirty="0"/>
              <a:t> </a:t>
            </a:r>
            <a:r>
              <a:rPr dirty="0" err="1"/>
              <a:t>locaties</a:t>
            </a:r>
            <a:r>
              <a:rPr dirty="0"/>
              <a:t> </a:t>
            </a:r>
            <a:r>
              <a:rPr dirty="0" err="1"/>
              <a:t>afkomstig</a:t>
            </a:r>
            <a:r>
              <a:rPr dirty="0"/>
              <a:t> van </a:t>
            </a:r>
            <a:r>
              <a:rPr dirty="0" err="1"/>
              <a:t>cijfers</a:t>
            </a:r>
            <a:r>
              <a:rPr dirty="0"/>
              <a:t> </a:t>
            </a:r>
            <a:endParaRPr lang="nl-NL" dirty="0" smtClean="0"/>
          </a:p>
          <a:p>
            <a:pPr algn="l" defTabSz="457200">
              <a:defRPr sz="1200" b="0">
                <a:latin typeface="Gill Sans Light"/>
                <a:ea typeface="Gill Sans Light"/>
                <a:cs typeface="Gill Sans Light"/>
                <a:sym typeface="Gill Sans Light"/>
              </a:defRPr>
            </a:pPr>
            <a:r>
              <a:rPr dirty="0" err="1" smtClean="0"/>
              <a:t>uit</a:t>
            </a:r>
            <a:r>
              <a:rPr dirty="0" smtClean="0"/>
              <a:t> </a:t>
            </a:r>
            <a:r>
              <a:rPr dirty="0"/>
              <a:t>het LAVS of door </a:t>
            </a:r>
            <a:r>
              <a:rPr dirty="0" err="1"/>
              <a:t>eigen</a:t>
            </a:r>
            <a:r>
              <a:rPr dirty="0"/>
              <a:t> monitoring. Op </a:t>
            </a:r>
            <a:r>
              <a:rPr dirty="0" err="1"/>
              <a:t>deze</a:t>
            </a:r>
            <a:r>
              <a:rPr dirty="0"/>
              <a:t> </a:t>
            </a:r>
            <a:r>
              <a:rPr dirty="0" err="1"/>
              <a:t>wijze</a:t>
            </a:r>
            <a:r>
              <a:rPr dirty="0"/>
              <a:t> </a:t>
            </a:r>
            <a:r>
              <a:rPr dirty="0" err="1"/>
              <a:t>mis</a:t>
            </a:r>
            <a:r>
              <a:rPr dirty="0"/>
              <a:t> je </a:t>
            </a:r>
            <a:r>
              <a:rPr dirty="0" err="1"/>
              <a:t>wel</a:t>
            </a:r>
            <a:r>
              <a:rPr dirty="0"/>
              <a:t> de </a:t>
            </a:r>
            <a:r>
              <a:rPr dirty="0" err="1"/>
              <a:t>illegaal</a:t>
            </a:r>
            <a:r>
              <a:rPr dirty="0"/>
              <a:t> </a:t>
            </a:r>
            <a:r>
              <a:rPr dirty="0" err="1"/>
              <a:t>gesaneerde</a:t>
            </a:r>
            <a:r>
              <a:rPr dirty="0"/>
              <a:t> </a:t>
            </a:r>
            <a:r>
              <a:rPr dirty="0" err="1"/>
              <a:t>locaties</a:t>
            </a:r>
            <a:r>
              <a:rPr dirty="0" smtClean="0"/>
              <a:t>.</a:t>
            </a: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lang="nl-NL" dirty="0" smtClean="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lang="nl-NL" dirty="0" smtClean="0"/>
              <a:t>										Asbestverdachte daken zijn in het rood aangegeven:</a:t>
            </a:r>
            <a:endParaRPr dirty="0"/>
          </a:p>
          <a:p>
            <a:pPr algn="l" defTabSz="457200">
              <a:defRPr sz="1200" b="0">
                <a:latin typeface="Gill Sans Light"/>
                <a:ea typeface="Gill Sans Light"/>
                <a:cs typeface="Gill Sans Light"/>
                <a:sym typeface="Gill Sans Light"/>
              </a:defRPr>
            </a:pPr>
            <a:endParaRPr dirty="0"/>
          </a:p>
        </p:txBody>
      </p:sp>
      <p:pic>
        <p:nvPicPr>
          <p:cNvPr id="179"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690442" y="501242"/>
            <a:ext cx="10084024" cy="87511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5000" b="0" i="1">
                <a:latin typeface="Gill Sans Light"/>
                <a:ea typeface="Gill Sans Light"/>
                <a:cs typeface="Gill Sans Light"/>
                <a:sym typeface="Gill Sans Light"/>
              </a:defRPr>
            </a:pPr>
            <a:r>
              <a:rPr dirty="0"/>
              <a:t>Grote </a:t>
            </a:r>
            <a:r>
              <a:rPr dirty="0" err="1"/>
              <a:t>daken</a:t>
            </a:r>
            <a:r>
              <a:rPr dirty="0"/>
              <a:t> </a:t>
            </a:r>
            <a:r>
              <a:rPr dirty="0" err="1"/>
              <a:t>en</a:t>
            </a:r>
            <a:r>
              <a:rPr dirty="0"/>
              <a:t> </a:t>
            </a:r>
            <a:r>
              <a:rPr dirty="0" err="1"/>
              <a:t>kleine</a:t>
            </a:r>
            <a:r>
              <a:rPr dirty="0"/>
              <a:t> </a:t>
            </a:r>
            <a:r>
              <a:rPr dirty="0" err="1"/>
              <a:t>daken</a:t>
            </a:r>
            <a:endParaRPr dirty="0"/>
          </a:p>
          <a:p>
            <a:pPr algn="l" defTabSz="457200">
              <a:defRPr sz="18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Circa 85% van de </a:t>
            </a:r>
            <a:r>
              <a:rPr dirty="0" err="1"/>
              <a:t>daken</a:t>
            </a:r>
            <a:r>
              <a:rPr dirty="0"/>
              <a:t> </a:t>
            </a:r>
            <a:r>
              <a:rPr dirty="0" err="1"/>
              <a:t>zijn</a:t>
            </a:r>
            <a:r>
              <a:rPr dirty="0"/>
              <a:t> </a:t>
            </a:r>
            <a:r>
              <a:rPr dirty="0" err="1"/>
              <a:t>kleine</a:t>
            </a:r>
            <a:r>
              <a:rPr dirty="0"/>
              <a:t> </a:t>
            </a:r>
            <a:r>
              <a:rPr dirty="0" err="1"/>
              <a:t>daken</a:t>
            </a:r>
            <a:r>
              <a:rPr dirty="0"/>
              <a:t> </a:t>
            </a:r>
            <a:r>
              <a:rPr dirty="0" err="1"/>
              <a:t>kleiner</a:t>
            </a:r>
            <a:r>
              <a:rPr dirty="0"/>
              <a:t> </a:t>
            </a:r>
            <a:r>
              <a:rPr dirty="0" err="1"/>
              <a:t>dan</a:t>
            </a:r>
            <a:r>
              <a:rPr dirty="0"/>
              <a:t> 35 </a:t>
            </a:r>
            <a:r>
              <a:rPr dirty="0" err="1"/>
              <a:t>vierkante</a:t>
            </a:r>
            <a:r>
              <a:rPr dirty="0"/>
              <a:t> meter, </a:t>
            </a:r>
            <a:r>
              <a:rPr dirty="0" err="1"/>
              <a:t>deze</a:t>
            </a:r>
            <a:r>
              <a:rPr dirty="0"/>
              <a:t> </a:t>
            </a:r>
            <a:r>
              <a:rPr dirty="0" err="1"/>
              <a:t>kleine</a:t>
            </a:r>
            <a:r>
              <a:rPr dirty="0"/>
              <a:t> </a:t>
            </a:r>
            <a:r>
              <a:rPr dirty="0" err="1"/>
              <a:t>daken</a:t>
            </a:r>
            <a:r>
              <a:rPr dirty="0"/>
              <a:t> </a:t>
            </a:r>
            <a:r>
              <a:rPr dirty="0" err="1"/>
              <a:t>beslaan</a:t>
            </a:r>
            <a:r>
              <a:rPr dirty="0"/>
              <a:t> </a:t>
            </a:r>
            <a:r>
              <a:rPr dirty="0" err="1"/>
              <a:t>ongeveer</a:t>
            </a:r>
            <a:r>
              <a:rPr dirty="0"/>
              <a:t> 15% van het </a:t>
            </a:r>
            <a:r>
              <a:rPr dirty="0" err="1"/>
              <a:t>totale</a:t>
            </a:r>
            <a:r>
              <a:rPr dirty="0"/>
              <a:t> </a:t>
            </a:r>
            <a:r>
              <a:rPr dirty="0" err="1"/>
              <a:t>oppervlak</a:t>
            </a:r>
            <a:r>
              <a:rPr dirty="0"/>
              <a:t>.</a:t>
            </a:r>
          </a:p>
          <a:p>
            <a:pPr algn="l" defTabSz="457200">
              <a:defRPr sz="1200" b="0">
                <a:latin typeface="Gill Sans Light"/>
                <a:ea typeface="Gill Sans Light"/>
                <a:cs typeface="Gill Sans Light"/>
                <a:sym typeface="Gill Sans Light"/>
              </a:defRPr>
            </a:pPr>
            <a:r>
              <a:rPr dirty="0"/>
              <a:t>Circa 15% van de </a:t>
            </a:r>
            <a:r>
              <a:rPr dirty="0" err="1"/>
              <a:t>daken</a:t>
            </a:r>
            <a:r>
              <a:rPr dirty="0"/>
              <a:t> </a:t>
            </a:r>
            <a:r>
              <a:rPr dirty="0" err="1"/>
              <a:t>zijn</a:t>
            </a:r>
            <a:r>
              <a:rPr dirty="0"/>
              <a:t> </a:t>
            </a:r>
            <a:r>
              <a:rPr dirty="0" err="1"/>
              <a:t>daken</a:t>
            </a:r>
            <a:r>
              <a:rPr dirty="0"/>
              <a:t> </a:t>
            </a:r>
            <a:r>
              <a:rPr dirty="0" err="1"/>
              <a:t>groter</a:t>
            </a:r>
            <a:r>
              <a:rPr dirty="0"/>
              <a:t> </a:t>
            </a:r>
            <a:r>
              <a:rPr dirty="0" err="1"/>
              <a:t>dan</a:t>
            </a:r>
            <a:r>
              <a:rPr dirty="0"/>
              <a:t> 35 </a:t>
            </a:r>
            <a:r>
              <a:rPr dirty="0" err="1"/>
              <a:t>vierkante</a:t>
            </a:r>
            <a:r>
              <a:rPr dirty="0"/>
              <a:t> meter, </a:t>
            </a:r>
            <a:r>
              <a:rPr dirty="0" err="1"/>
              <a:t>deze</a:t>
            </a:r>
            <a:r>
              <a:rPr dirty="0"/>
              <a:t> </a:t>
            </a:r>
            <a:r>
              <a:rPr dirty="0" err="1"/>
              <a:t>grote</a:t>
            </a:r>
            <a:r>
              <a:rPr dirty="0"/>
              <a:t> </a:t>
            </a:r>
            <a:r>
              <a:rPr dirty="0" err="1"/>
              <a:t>daken</a:t>
            </a:r>
            <a:r>
              <a:rPr dirty="0"/>
              <a:t> </a:t>
            </a:r>
            <a:r>
              <a:rPr dirty="0" err="1"/>
              <a:t>beslaan</a:t>
            </a:r>
            <a:r>
              <a:rPr dirty="0"/>
              <a:t> </a:t>
            </a:r>
            <a:r>
              <a:rPr dirty="0" err="1"/>
              <a:t>ongeveer</a:t>
            </a:r>
            <a:r>
              <a:rPr dirty="0"/>
              <a:t> 85% van het </a:t>
            </a:r>
            <a:r>
              <a:rPr dirty="0" err="1"/>
              <a:t>totale</a:t>
            </a:r>
            <a:r>
              <a:rPr dirty="0"/>
              <a:t> </a:t>
            </a:r>
            <a:r>
              <a:rPr dirty="0" err="1"/>
              <a:t>oppervlak</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Alleen</a:t>
            </a:r>
            <a:r>
              <a:rPr dirty="0"/>
              <a:t> </a:t>
            </a:r>
            <a:r>
              <a:rPr dirty="0" err="1"/>
              <a:t>asbesthoudende</a:t>
            </a:r>
            <a:r>
              <a:rPr dirty="0"/>
              <a:t> </a:t>
            </a:r>
            <a:r>
              <a:rPr dirty="0" err="1"/>
              <a:t>daken</a:t>
            </a:r>
            <a:r>
              <a:rPr dirty="0"/>
              <a:t> </a:t>
            </a:r>
            <a:r>
              <a:rPr dirty="0" err="1"/>
              <a:t>kleiner</a:t>
            </a:r>
            <a:r>
              <a:rPr dirty="0"/>
              <a:t> </a:t>
            </a:r>
            <a:r>
              <a:rPr dirty="0" err="1"/>
              <a:t>dan</a:t>
            </a:r>
            <a:r>
              <a:rPr dirty="0"/>
              <a:t> 35 </a:t>
            </a:r>
            <a:r>
              <a:rPr dirty="0" err="1"/>
              <a:t>vierkante</a:t>
            </a:r>
            <a:r>
              <a:rPr dirty="0"/>
              <a:t> meter </a:t>
            </a:r>
            <a:r>
              <a:rPr dirty="0" err="1"/>
              <a:t>mogen</a:t>
            </a:r>
            <a:r>
              <a:rPr dirty="0"/>
              <a:t> door </a:t>
            </a:r>
            <a:r>
              <a:rPr dirty="0" err="1"/>
              <a:t>particulieren</a:t>
            </a:r>
            <a:r>
              <a:rPr dirty="0"/>
              <a:t> </a:t>
            </a:r>
            <a:r>
              <a:rPr dirty="0" err="1"/>
              <a:t>zelf</a:t>
            </a:r>
            <a:r>
              <a:rPr dirty="0"/>
              <a:t> </a:t>
            </a:r>
            <a:r>
              <a:rPr dirty="0" err="1"/>
              <a:t>worden</a:t>
            </a:r>
            <a:r>
              <a:rPr dirty="0"/>
              <a:t> </a:t>
            </a:r>
            <a:r>
              <a:rPr dirty="0" err="1"/>
              <a:t>verwijderd</a:t>
            </a:r>
            <a:r>
              <a:rPr dirty="0"/>
              <a:t>, </a:t>
            </a:r>
            <a:r>
              <a:rPr dirty="0" err="1"/>
              <a:t>mits</a:t>
            </a:r>
            <a:r>
              <a:rPr dirty="0"/>
              <a:t> </a:t>
            </a:r>
            <a:r>
              <a:rPr dirty="0" err="1"/>
              <a:t>ze</a:t>
            </a:r>
            <a:r>
              <a:rPr dirty="0"/>
              <a:t> </a:t>
            </a:r>
            <a:r>
              <a:rPr dirty="0" err="1"/>
              <a:t>zich</a:t>
            </a:r>
            <a:r>
              <a:rPr dirty="0"/>
              <a:t> in </a:t>
            </a:r>
            <a:r>
              <a:rPr dirty="0" err="1"/>
              <a:t>goede</a:t>
            </a:r>
            <a:r>
              <a:rPr dirty="0"/>
              <a:t> </a:t>
            </a:r>
            <a:r>
              <a:rPr dirty="0" err="1"/>
              <a:t>staat</a:t>
            </a:r>
            <a:r>
              <a:rPr dirty="0"/>
              <a:t> </a:t>
            </a:r>
            <a:r>
              <a:rPr dirty="0" err="1"/>
              <a:t>bevinden</a:t>
            </a:r>
            <a:r>
              <a:rPr dirty="0"/>
              <a:t> </a:t>
            </a:r>
            <a:r>
              <a:rPr dirty="0" err="1"/>
              <a:t>en</a:t>
            </a:r>
            <a:r>
              <a:rPr dirty="0"/>
              <a:t> </a:t>
            </a:r>
            <a:r>
              <a:rPr dirty="0" err="1"/>
              <a:t>alleen</a:t>
            </a:r>
            <a:r>
              <a:rPr dirty="0"/>
              <a:t> </a:t>
            </a:r>
            <a:r>
              <a:rPr dirty="0" err="1"/>
              <a:t>als</a:t>
            </a:r>
            <a:r>
              <a:rPr dirty="0"/>
              <a:t> </a:t>
            </a:r>
            <a:r>
              <a:rPr dirty="0" err="1"/>
              <a:t>ze</a:t>
            </a:r>
            <a:r>
              <a:rPr dirty="0"/>
              <a:t> </a:t>
            </a:r>
            <a:r>
              <a:rPr dirty="0" err="1"/>
              <a:t>geschroefd</a:t>
            </a:r>
            <a:r>
              <a:rPr dirty="0"/>
              <a:t> </a:t>
            </a:r>
            <a:r>
              <a:rPr dirty="0" err="1"/>
              <a:t>zijn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grens</a:t>
            </a:r>
            <a:r>
              <a:rPr dirty="0"/>
              <a:t> van 35 </a:t>
            </a:r>
            <a:r>
              <a:rPr dirty="0" err="1"/>
              <a:t>vierkante</a:t>
            </a:r>
            <a:r>
              <a:rPr dirty="0"/>
              <a:t> meter is </a:t>
            </a:r>
            <a:r>
              <a:rPr dirty="0" err="1"/>
              <a:t>een</a:t>
            </a:r>
            <a:r>
              <a:rPr dirty="0"/>
              <a:t> in het </a:t>
            </a:r>
            <a:r>
              <a:rPr dirty="0" err="1"/>
              <a:t>verleden</a:t>
            </a:r>
            <a:r>
              <a:rPr dirty="0"/>
              <a:t> </a:t>
            </a:r>
            <a:r>
              <a:rPr dirty="0" err="1"/>
              <a:t>willekeurig</a:t>
            </a:r>
            <a:r>
              <a:rPr dirty="0"/>
              <a:t> </a:t>
            </a:r>
            <a:r>
              <a:rPr dirty="0" err="1"/>
              <a:t>bedacht</a:t>
            </a:r>
            <a:r>
              <a:rPr dirty="0"/>
              <a:t> </a:t>
            </a:r>
            <a:r>
              <a:rPr dirty="0" err="1"/>
              <a:t>getal</a:t>
            </a:r>
            <a:r>
              <a:rPr dirty="0"/>
              <a:t> maar </a:t>
            </a:r>
            <a:r>
              <a:rPr dirty="0" err="1"/>
              <a:t>wel</a:t>
            </a:r>
            <a:r>
              <a:rPr dirty="0"/>
              <a:t> in de Wet </a:t>
            </a:r>
            <a:r>
              <a:rPr dirty="0" err="1"/>
              <a:t>opgenomen</a:t>
            </a:r>
            <a:r>
              <a:rPr dirty="0"/>
              <a:t> </a:t>
            </a:r>
            <a:r>
              <a:rPr dirty="0" err="1"/>
              <a:t>bepaling</a:t>
            </a:r>
            <a:r>
              <a:rPr dirty="0"/>
              <a:t> die </a:t>
            </a:r>
            <a:r>
              <a:rPr dirty="0" err="1"/>
              <a:t>alleen</a:t>
            </a:r>
            <a:r>
              <a:rPr dirty="0"/>
              <a:t> door </a:t>
            </a:r>
            <a:r>
              <a:rPr dirty="0" err="1"/>
              <a:t>aanpassing</a:t>
            </a:r>
            <a:r>
              <a:rPr dirty="0"/>
              <a:t> van </a:t>
            </a:r>
            <a:r>
              <a:rPr dirty="0" err="1"/>
              <a:t>wetgeving</a:t>
            </a:r>
            <a:r>
              <a:rPr dirty="0"/>
              <a:t> </a:t>
            </a:r>
            <a:r>
              <a:rPr dirty="0" err="1"/>
              <a:t>veranderd</a:t>
            </a:r>
            <a:r>
              <a:rPr dirty="0"/>
              <a:t> </a:t>
            </a:r>
            <a:r>
              <a:rPr dirty="0" err="1"/>
              <a:t>kan</a:t>
            </a:r>
            <a:r>
              <a:rPr dirty="0"/>
              <a:t> </a:t>
            </a:r>
            <a:r>
              <a:rPr dirty="0" err="1"/>
              <a:t>worden</a:t>
            </a:r>
            <a:r>
              <a:rPr dirty="0"/>
              <a:t>. </a:t>
            </a:r>
            <a:r>
              <a:rPr dirty="0" err="1"/>
              <a:t>Dit</a:t>
            </a:r>
            <a:r>
              <a:rPr dirty="0"/>
              <a:t> is </a:t>
            </a:r>
            <a:r>
              <a:rPr dirty="0" err="1"/>
              <a:t>moeilijk</a:t>
            </a:r>
            <a:r>
              <a:rPr dirty="0"/>
              <a:t> </a:t>
            </a:r>
            <a:r>
              <a:rPr dirty="0" err="1"/>
              <a:t>te</a:t>
            </a:r>
            <a:r>
              <a:rPr dirty="0"/>
              <a:t> </a:t>
            </a:r>
            <a:r>
              <a:rPr dirty="0" err="1"/>
              <a:t>begrijpen</a:t>
            </a:r>
            <a:r>
              <a:rPr dirty="0"/>
              <a:t> </a:t>
            </a:r>
            <a:r>
              <a:rPr dirty="0" err="1"/>
              <a:t>voor</a:t>
            </a:r>
            <a:r>
              <a:rPr dirty="0"/>
              <a:t> </a:t>
            </a:r>
            <a:r>
              <a:rPr dirty="0" err="1"/>
              <a:t>mensen</a:t>
            </a:r>
            <a:r>
              <a:rPr dirty="0"/>
              <a:t>. De stand van </a:t>
            </a:r>
            <a:r>
              <a:rPr dirty="0" err="1"/>
              <a:t>zaken</a:t>
            </a:r>
            <a:r>
              <a:rPr dirty="0"/>
              <a:t> </a:t>
            </a:r>
            <a:r>
              <a:rPr dirty="0" err="1"/>
              <a:t>eind</a:t>
            </a:r>
            <a:r>
              <a:rPr dirty="0"/>
              <a:t> 2019 is </a:t>
            </a:r>
            <a:r>
              <a:rPr dirty="0" err="1"/>
              <a:t>dat</a:t>
            </a:r>
            <a:r>
              <a:rPr dirty="0"/>
              <a:t> de </a:t>
            </a:r>
            <a:r>
              <a:rPr dirty="0" err="1"/>
              <a:t>grens</a:t>
            </a:r>
            <a:r>
              <a:rPr dirty="0"/>
              <a:t> van 35 </a:t>
            </a:r>
            <a:r>
              <a:rPr dirty="0" err="1"/>
              <a:t>vierkante</a:t>
            </a:r>
            <a:r>
              <a:rPr dirty="0"/>
              <a:t> meter </a:t>
            </a:r>
            <a:r>
              <a:rPr dirty="0" err="1"/>
              <a:t>gehandhaafd</a:t>
            </a:r>
            <a:r>
              <a:rPr dirty="0"/>
              <a:t> </a:t>
            </a:r>
            <a:r>
              <a:rPr dirty="0" err="1"/>
              <a:t>blijft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Asbesthoudende</a:t>
            </a:r>
            <a:r>
              <a:rPr dirty="0"/>
              <a:t> </a:t>
            </a:r>
            <a:r>
              <a:rPr dirty="0" err="1"/>
              <a:t>daken</a:t>
            </a:r>
            <a:r>
              <a:rPr dirty="0"/>
              <a:t> </a:t>
            </a:r>
            <a:r>
              <a:rPr dirty="0" err="1"/>
              <a:t>groter</a:t>
            </a:r>
            <a:r>
              <a:rPr dirty="0"/>
              <a:t> </a:t>
            </a:r>
            <a:r>
              <a:rPr dirty="0" err="1"/>
              <a:t>dan</a:t>
            </a:r>
            <a:r>
              <a:rPr dirty="0"/>
              <a:t> 35 </a:t>
            </a:r>
            <a:r>
              <a:rPr dirty="0" err="1"/>
              <a:t>vierkante</a:t>
            </a:r>
            <a:r>
              <a:rPr dirty="0"/>
              <a:t> meter </a:t>
            </a:r>
            <a:r>
              <a:rPr dirty="0" err="1"/>
              <a:t>moeten</a:t>
            </a:r>
            <a:r>
              <a:rPr dirty="0"/>
              <a:t> </a:t>
            </a:r>
            <a:r>
              <a:rPr dirty="0" err="1"/>
              <a:t>professioneel</a:t>
            </a:r>
            <a:r>
              <a:rPr dirty="0"/>
              <a:t> </a:t>
            </a:r>
            <a:r>
              <a:rPr dirty="0" err="1"/>
              <a:t>verwijderd</a:t>
            </a:r>
            <a:r>
              <a:rPr dirty="0"/>
              <a:t> </a:t>
            </a:r>
            <a:r>
              <a:rPr dirty="0" err="1"/>
              <a:t>worden</a:t>
            </a:r>
            <a:r>
              <a:rPr dirty="0"/>
              <a:t>. </a:t>
            </a:r>
            <a:r>
              <a:rPr dirty="0" err="1"/>
              <a:t>Eerst</a:t>
            </a:r>
            <a:r>
              <a:rPr dirty="0"/>
              <a:t> </a:t>
            </a:r>
            <a:r>
              <a:rPr dirty="0" err="1"/>
              <a:t>dient</a:t>
            </a:r>
            <a:r>
              <a:rPr dirty="0"/>
              <a:t> </a:t>
            </a:r>
            <a:r>
              <a:rPr dirty="0" err="1"/>
              <a:t>een</a:t>
            </a:r>
            <a:r>
              <a:rPr dirty="0"/>
              <a:t> </a:t>
            </a:r>
            <a:r>
              <a:rPr dirty="0" err="1"/>
              <a:t>asbestinventarisatie</a:t>
            </a:r>
            <a:r>
              <a:rPr dirty="0"/>
              <a:t> </a:t>
            </a:r>
            <a:r>
              <a:rPr dirty="0" err="1"/>
              <a:t>te</a:t>
            </a:r>
            <a:r>
              <a:rPr dirty="0"/>
              <a:t> </a:t>
            </a:r>
            <a:r>
              <a:rPr dirty="0" err="1"/>
              <a:t>worden</a:t>
            </a:r>
            <a:r>
              <a:rPr dirty="0"/>
              <a:t> </a:t>
            </a:r>
            <a:r>
              <a:rPr dirty="0" err="1"/>
              <a:t>verricht</a:t>
            </a:r>
            <a:r>
              <a:rPr dirty="0"/>
              <a:t> </a:t>
            </a:r>
            <a:r>
              <a:rPr dirty="0" err="1"/>
              <a:t>en</a:t>
            </a:r>
            <a:r>
              <a:rPr dirty="0"/>
              <a:t> </a:t>
            </a:r>
            <a:r>
              <a:rPr dirty="0" err="1"/>
              <a:t>na</a:t>
            </a:r>
            <a:r>
              <a:rPr dirty="0"/>
              <a:t> de </a:t>
            </a:r>
            <a:r>
              <a:rPr dirty="0" err="1"/>
              <a:t>verwijdering</a:t>
            </a:r>
            <a:r>
              <a:rPr dirty="0"/>
              <a:t> door </a:t>
            </a:r>
            <a:r>
              <a:rPr dirty="0" err="1"/>
              <a:t>een</a:t>
            </a:r>
            <a:r>
              <a:rPr dirty="0"/>
              <a:t> </a:t>
            </a:r>
            <a:r>
              <a:rPr dirty="0" err="1"/>
              <a:t>tweede</a:t>
            </a:r>
            <a:r>
              <a:rPr dirty="0"/>
              <a:t> </a:t>
            </a:r>
            <a:r>
              <a:rPr dirty="0" err="1"/>
              <a:t>bedrijf</a:t>
            </a:r>
            <a:r>
              <a:rPr dirty="0"/>
              <a:t> </a:t>
            </a:r>
            <a:r>
              <a:rPr dirty="0" err="1"/>
              <a:t>dient</a:t>
            </a:r>
            <a:r>
              <a:rPr dirty="0"/>
              <a:t> de </a:t>
            </a:r>
            <a:r>
              <a:rPr dirty="0" err="1"/>
              <a:t>verwijdering</a:t>
            </a:r>
            <a:r>
              <a:rPr dirty="0"/>
              <a:t> door </a:t>
            </a:r>
            <a:r>
              <a:rPr dirty="0" err="1"/>
              <a:t>een</a:t>
            </a:r>
            <a:r>
              <a:rPr dirty="0"/>
              <a:t> </a:t>
            </a:r>
            <a:r>
              <a:rPr dirty="0" err="1"/>
              <a:t>onafhankelijk</a:t>
            </a:r>
            <a:r>
              <a:rPr dirty="0"/>
              <a:t> </a:t>
            </a:r>
            <a:r>
              <a:rPr dirty="0" err="1"/>
              <a:t>derde</a:t>
            </a:r>
            <a:r>
              <a:rPr dirty="0"/>
              <a:t> </a:t>
            </a:r>
            <a:r>
              <a:rPr dirty="0" err="1"/>
              <a:t>bedrijf</a:t>
            </a:r>
            <a:r>
              <a:rPr dirty="0"/>
              <a:t> </a:t>
            </a:r>
            <a:r>
              <a:rPr dirty="0" err="1"/>
              <a:t>te</a:t>
            </a:r>
            <a:r>
              <a:rPr dirty="0"/>
              <a:t> </a:t>
            </a:r>
            <a:r>
              <a:rPr dirty="0" err="1"/>
              <a:t>worden</a:t>
            </a:r>
            <a:r>
              <a:rPr dirty="0"/>
              <a:t> </a:t>
            </a:r>
            <a:r>
              <a:rPr dirty="0" err="1"/>
              <a:t>goedgekeurd</a:t>
            </a:r>
            <a:r>
              <a:rPr dirty="0"/>
              <a:t>.  </a:t>
            </a:r>
            <a:r>
              <a:rPr dirty="0" err="1"/>
              <a:t>Alle</a:t>
            </a:r>
            <a:r>
              <a:rPr dirty="0"/>
              <a:t> </a:t>
            </a:r>
            <a:r>
              <a:rPr dirty="0" err="1"/>
              <a:t>stappen</a:t>
            </a:r>
            <a:r>
              <a:rPr dirty="0"/>
              <a:t> </a:t>
            </a:r>
            <a:r>
              <a:rPr dirty="0" err="1"/>
              <a:t>dienen</a:t>
            </a:r>
            <a:r>
              <a:rPr dirty="0"/>
              <a:t> door </a:t>
            </a:r>
            <a:r>
              <a:rPr dirty="0" err="1"/>
              <a:t>bedrijven</a:t>
            </a:r>
            <a:r>
              <a:rPr dirty="0"/>
              <a:t> </a:t>
            </a:r>
            <a:r>
              <a:rPr dirty="0" err="1"/>
              <a:t>te</a:t>
            </a:r>
            <a:r>
              <a:rPr dirty="0"/>
              <a:t> </a:t>
            </a:r>
            <a:r>
              <a:rPr dirty="0" err="1"/>
              <a:t>gebeuren</a:t>
            </a:r>
            <a:r>
              <a:rPr dirty="0"/>
              <a:t> die in het </a:t>
            </a:r>
            <a:r>
              <a:rPr dirty="0" err="1"/>
              <a:t>bezit</a:t>
            </a:r>
            <a:r>
              <a:rPr dirty="0"/>
              <a:t> </a:t>
            </a:r>
            <a:r>
              <a:rPr dirty="0" err="1"/>
              <a:t>zijn</a:t>
            </a:r>
            <a:r>
              <a:rPr dirty="0"/>
              <a:t> van de </a:t>
            </a:r>
            <a:r>
              <a:rPr dirty="0" err="1"/>
              <a:t>juiste</a:t>
            </a:r>
            <a:r>
              <a:rPr dirty="0"/>
              <a:t> </a:t>
            </a:r>
            <a:r>
              <a:rPr dirty="0" err="1" smtClean="0"/>
              <a:t>certificaten</a:t>
            </a:r>
            <a:r>
              <a:rPr lang="nl-NL" dirty="0" smtClean="0"/>
              <a:t> voor genoemde activiteiten</a:t>
            </a:r>
            <a:r>
              <a:rPr dirty="0" smtClean="0"/>
              <a:t>.</a:t>
            </a: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endParaRPr dirty="0"/>
          </a:p>
          <a:p>
            <a:pPr algn="l" defTabSz="457200">
              <a:defRPr sz="5000" b="0" i="1">
                <a:latin typeface="Gill Sans Light"/>
                <a:ea typeface="Gill Sans Light"/>
                <a:cs typeface="Gill Sans Light"/>
                <a:sym typeface="Gill Sans Light"/>
              </a:defRPr>
            </a:pPr>
            <a:r>
              <a:rPr dirty="0" err="1"/>
              <a:t>Saneren</a:t>
            </a:r>
            <a:r>
              <a:rPr dirty="0"/>
              <a:t> in </a:t>
            </a:r>
            <a:r>
              <a:rPr dirty="0" err="1" smtClean="0"/>
              <a:t>collectieven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Er</a:t>
            </a:r>
            <a:r>
              <a:rPr dirty="0"/>
              <a:t> </a:t>
            </a:r>
            <a:r>
              <a:rPr dirty="0" err="1"/>
              <a:t>zijn</a:t>
            </a:r>
            <a:r>
              <a:rPr dirty="0"/>
              <a:t> </a:t>
            </a:r>
            <a:r>
              <a:rPr dirty="0" err="1"/>
              <a:t>een</a:t>
            </a:r>
            <a:r>
              <a:rPr dirty="0"/>
              <a:t> </a:t>
            </a:r>
            <a:r>
              <a:rPr dirty="0" err="1"/>
              <a:t>drietal</a:t>
            </a:r>
            <a:r>
              <a:rPr dirty="0"/>
              <a:t> </a:t>
            </a:r>
            <a:r>
              <a:rPr dirty="0" err="1"/>
              <a:t>belangrijke</a:t>
            </a:r>
            <a:r>
              <a:rPr dirty="0"/>
              <a:t> </a:t>
            </a:r>
            <a:r>
              <a:rPr dirty="0" err="1"/>
              <a:t>redenen</a:t>
            </a:r>
            <a:r>
              <a:rPr dirty="0"/>
              <a:t> om in </a:t>
            </a:r>
            <a:r>
              <a:rPr dirty="0" err="1"/>
              <a:t>collectieven</a:t>
            </a:r>
            <a:r>
              <a:rPr dirty="0"/>
              <a:t> </a:t>
            </a:r>
            <a:r>
              <a:rPr dirty="0" err="1"/>
              <a:t>te</a:t>
            </a:r>
            <a:r>
              <a:rPr dirty="0"/>
              <a:t> </a:t>
            </a:r>
            <a:r>
              <a:rPr dirty="0" err="1"/>
              <a:t>saneren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a:t>-	</a:t>
            </a:r>
            <a:r>
              <a:rPr dirty="0" err="1"/>
              <a:t>Sociale</a:t>
            </a:r>
            <a:r>
              <a:rPr dirty="0"/>
              <a:t> </a:t>
            </a:r>
            <a:r>
              <a:rPr dirty="0" err="1"/>
              <a:t>cohesie</a:t>
            </a:r>
            <a:r>
              <a:rPr dirty="0"/>
              <a:t>, </a:t>
            </a:r>
            <a:r>
              <a:rPr dirty="0" err="1"/>
              <a:t>mensen</a:t>
            </a:r>
            <a:r>
              <a:rPr dirty="0"/>
              <a:t> in </a:t>
            </a:r>
            <a:r>
              <a:rPr dirty="0" err="1"/>
              <a:t>beweging</a:t>
            </a:r>
            <a:r>
              <a:rPr dirty="0"/>
              <a:t> </a:t>
            </a:r>
            <a:r>
              <a:rPr dirty="0" err="1"/>
              <a:t>brengen</a:t>
            </a:r>
            <a:r>
              <a:rPr dirty="0"/>
              <a:t>: “</a:t>
            </a:r>
            <a:r>
              <a:rPr dirty="0" err="1"/>
              <a:t>Buurvrouw</a:t>
            </a:r>
            <a:r>
              <a:rPr dirty="0"/>
              <a:t> doe je </a:t>
            </a:r>
            <a:r>
              <a:rPr dirty="0" err="1"/>
              <a:t>ook</a:t>
            </a:r>
            <a:r>
              <a:rPr dirty="0"/>
              <a:t> </a:t>
            </a:r>
            <a:r>
              <a:rPr dirty="0" err="1"/>
              <a:t>mee</a:t>
            </a:r>
            <a:r>
              <a:rPr dirty="0"/>
              <a:t>?”</a:t>
            </a:r>
          </a:p>
          <a:p>
            <a:pPr algn="l" defTabSz="457200">
              <a:defRPr sz="1200" b="0" i="1">
                <a:latin typeface="Gill Sans SemiBold"/>
                <a:ea typeface="Gill Sans SemiBold"/>
                <a:cs typeface="Gill Sans SemiBold"/>
                <a:sym typeface="Gill Sans SemiBold"/>
              </a:defRPr>
            </a:pPr>
            <a:endParaRPr dirty="0"/>
          </a:p>
          <a:p>
            <a:pPr algn="l" defTabSz="457200">
              <a:defRPr sz="1200" b="0">
                <a:latin typeface="Gill Sans Light"/>
                <a:ea typeface="Gill Sans Light"/>
                <a:cs typeface="Gill Sans Light"/>
                <a:sym typeface="Gill Sans Light"/>
              </a:defRPr>
            </a:pPr>
            <a:r>
              <a:rPr dirty="0" err="1"/>
              <a:t>Bij</a:t>
            </a:r>
            <a:r>
              <a:rPr dirty="0"/>
              <a:t> de </a:t>
            </a:r>
            <a:r>
              <a:rPr dirty="0" err="1"/>
              <a:t>uitgevoerde</a:t>
            </a:r>
            <a:r>
              <a:rPr dirty="0"/>
              <a:t> </a:t>
            </a:r>
            <a:r>
              <a:rPr dirty="0" err="1"/>
              <a:t>projecten</a:t>
            </a:r>
            <a:r>
              <a:rPr dirty="0"/>
              <a:t> met </a:t>
            </a:r>
            <a:r>
              <a:rPr dirty="0" err="1"/>
              <a:t>kleine</a:t>
            </a:r>
            <a:r>
              <a:rPr dirty="0"/>
              <a:t> </a:t>
            </a:r>
            <a:r>
              <a:rPr dirty="0" err="1"/>
              <a:t>daken</a:t>
            </a:r>
            <a:r>
              <a:rPr dirty="0"/>
              <a:t> </a:t>
            </a:r>
            <a:r>
              <a:rPr dirty="0" err="1"/>
              <a:t>melden</a:t>
            </a:r>
            <a:r>
              <a:rPr dirty="0"/>
              <a:t> </a:t>
            </a:r>
            <a:r>
              <a:rPr dirty="0" err="1"/>
              <a:t>zich</a:t>
            </a:r>
            <a:r>
              <a:rPr dirty="0"/>
              <a:t> </a:t>
            </a:r>
            <a:r>
              <a:rPr dirty="0" err="1"/>
              <a:t>ook</a:t>
            </a:r>
            <a:r>
              <a:rPr dirty="0"/>
              <a:t> </a:t>
            </a:r>
            <a:r>
              <a:rPr dirty="0" err="1"/>
              <a:t>eigenaren</a:t>
            </a:r>
            <a:r>
              <a:rPr dirty="0"/>
              <a:t> van </a:t>
            </a:r>
            <a:r>
              <a:rPr dirty="0" err="1"/>
              <a:t>grote</a:t>
            </a:r>
            <a:r>
              <a:rPr dirty="0"/>
              <a:t> </a:t>
            </a:r>
            <a:r>
              <a:rPr dirty="0" err="1"/>
              <a:t>daken</a:t>
            </a:r>
            <a:r>
              <a:rPr dirty="0"/>
              <a:t>. </a:t>
            </a:r>
            <a:r>
              <a:rPr dirty="0" err="1"/>
              <a:t>Maak</a:t>
            </a:r>
            <a:r>
              <a:rPr dirty="0"/>
              <a:t> </a:t>
            </a:r>
            <a:r>
              <a:rPr dirty="0" err="1"/>
              <a:t>daar</a:t>
            </a:r>
            <a:r>
              <a:rPr dirty="0"/>
              <a:t> </a:t>
            </a:r>
            <a:r>
              <a:rPr dirty="0" err="1"/>
              <a:t>gebruik</a:t>
            </a:r>
            <a:r>
              <a:rPr dirty="0"/>
              <a:t> van. </a:t>
            </a:r>
            <a:r>
              <a:rPr dirty="0" err="1"/>
              <a:t>Noteer</a:t>
            </a:r>
            <a:r>
              <a:rPr dirty="0"/>
              <a:t> de </a:t>
            </a:r>
            <a:r>
              <a:rPr dirty="0" err="1"/>
              <a:t>namen</a:t>
            </a:r>
            <a:r>
              <a:rPr dirty="0"/>
              <a:t> </a:t>
            </a:r>
            <a:r>
              <a:rPr dirty="0" err="1"/>
              <a:t>en</a:t>
            </a:r>
            <a:r>
              <a:rPr dirty="0"/>
              <a:t> </a:t>
            </a:r>
            <a:r>
              <a:rPr dirty="0" err="1"/>
              <a:t>probeer</a:t>
            </a:r>
            <a:r>
              <a:rPr dirty="0"/>
              <a:t> </a:t>
            </a:r>
            <a:r>
              <a:rPr dirty="0" err="1"/>
              <a:t>gezamenlijk</a:t>
            </a:r>
            <a:r>
              <a:rPr dirty="0"/>
              <a:t> </a:t>
            </a:r>
            <a:r>
              <a:rPr dirty="0" err="1"/>
              <a:t>een</a:t>
            </a:r>
            <a:r>
              <a:rPr dirty="0"/>
              <a:t> project </a:t>
            </a:r>
            <a:r>
              <a:rPr dirty="0" err="1"/>
              <a:t>voor</a:t>
            </a:r>
            <a:r>
              <a:rPr dirty="0"/>
              <a:t> </a:t>
            </a:r>
            <a:r>
              <a:rPr dirty="0" err="1"/>
              <a:t>grote</a:t>
            </a:r>
            <a:r>
              <a:rPr dirty="0"/>
              <a:t> </a:t>
            </a:r>
            <a:r>
              <a:rPr dirty="0" err="1"/>
              <a:t>daken</a:t>
            </a:r>
            <a:r>
              <a:rPr dirty="0"/>
              <a:t> </a:t>
            </a:r>
            <a:r>
              <a:rPr dirty="0" err="1"/>
              <a:t>uit</a:t>
            </a:r>
            <a:r>
              <a:rPr dirty="0"/>
              <a:t> </a:t>
            </a:r>
            <a:r>
              <a:rPr dirty="0" err="1"/>
              <a:t>te</a:t>
            </a:r>
            <a:r>
              <a:rPr dirty="0"/>
              <a:t> </a:t>
            </a:r>
            <a:r>
              <a:rPr dirty="0" err="1"/>
              <a:t>voeren</a:t>
            </a:r>
            <a:r>
              <a:rPr dirty="0"/>
              <a:t>.</a:t>
            </a:r>
          </a:p>
          <a:p>
            <a:pPr algn="l" defTabSz="457200">
              <a:defRPr sz="1200" b="0" i="1">
                <a:latin typeface="Gill Sans SemiBold"/>
                <a:ea typeface="Gill Sans SemiBold"/>
                <a:cs typeface="Gill Sans SemiBold"/>
                <a:sym typeface="Gill Sans SemiBold"/>
              </a:defRPr>
            </a:pPr>
            <a:endParaRPr dirty="0"/>
          </a:p>
          <a:p>
            <a:pPr algn="l" defTabSz="457200">
              <a:defRPr sz="1200" b="0" i="1">
                <a:latin typeface="Gill Sans SemiBold"/>
                <a:ea typeface="Gill Sans SemiBold"/>
                <a:cs typeface="Gill Sans SemiBold"/>
                <a:sym typeface="Gill Sans SemiBold"/>
              </a:defRPr>
            </a:pPr>
            <a:r>
              <a:rPr dirty="0"/>
              <a:t>-	</a:t>
            </a:r>
            <a:r>
              <a:rPr dirty="0" err="1"/>
              <a:t>Kosteneffectief</a:t>
            </a:r>
            <a:endParaRPr dirty="0"/>
          </a:p>
          <a:p>
            <a:pPr algn="l" defTabSz="457200">
              <a:defRPr sz="1200" b="0" i="1">
                <a:latin typeface="Gill Sans SemiBold"/>
                <a:ea typeface="Gill Sans SemiBold"/>
                <a:cs typeface="Gill Sans SemiBold"/>
                <a:sym typeface="Gill Sans SemiBold"/>
              </a:defRPr>
            </a:pPr>
            <a:endParaRPr dirty="0"/>
          </a:p>
          <a:p>
            <a:pPr algn="l" defTabSz="457200">
              <a:defRPr sz="1200" b="0">
                <a:latin typeface="Gill Sans Light"/>
                <a:ea typeface="Gill Sans Light"/>
                <a:cs typeface="Gill Sans Light"/>
                <a:sym typeface="Gill Sans Light"/>
              </a:defRPr>
            </a:pPr>
            <a:r>
              <a:rPr dirty="0"/>
              <a:t>Met </a:t>
            </a:r>
            <a:r>
              <a:rPr dirty="0" err="1"/>
              <a:t>een</a:t>
            </a:r>
            <a:r>
              <a:rPr dirty="0"/>
              <a:t> </a:t>
            </a:r>
            <a:r>
              <a:rPr dirty="0" err="1"/>
              <a:t>gezamenlijke</a:t>
            </a:r>
            <a:r>
              <a:rPr dirty="0"/>
              <a:t> </a:t>
            </a:r>
            <a:r>
              <a:rPr dirty="0" err="1"/>
              <a:t>aanbesteding</a:t>
            </a:r>
            <a:r>
              <a:rPr dirty="0"/>
              <a:t> van </a:t>
            </a:r>
            <a:r>
              <a:rPr dirty="0" err="1"/>
              <a:t>een</a:t>
            </a:r>
            <a:r>
              <a:rPr dirty="0"/>
              <a:t> </a:t>
            </a:r>
            <a:r>
              <a:rPr dirty="0" err="1"/>
              <a:t>aantal</a:t>
            </a:r>
            <a:r>
              <a:rPr dirty="0"/>
              <a:t> </a:t>
            </a:r>
            <a:r>
              <a:rPr dirty="0" err="1"/>
              <a:t>daken</a:t>
            </a:r>
            <a:r>
              <a:rPr dirty="0"/>
              <a:t> ben je </a:t>
            </a:r>
            <a:r>
              <a:rPr dirty="0" err="1"/>
              <a:t>goedkoper</a:t>
            </a:r>
            <a:r>
              <a:rPr dirty="0"/>
              <a:t> </a:t>
            </a:r>
            <a:r>
              <a:rPr dirty="0" err="1"/>
              <a:t>uit</a:t>
            </a:r>
            <a:r>
              <a:rPr dirty="0"/>
              <a:t>.</a:t>
            </a:r>
          </a:p>
          <a:p>
            <a:pPr algn="l" defTabSz="457200">
              <a:defRPr sz="1200" b="0" i="1">
                <a:latin typeface="Gill Sans SemiBold"/>
                <a:ea typeface="Gill Sans SemiBold"/>
                <a:cs typeface="Gill Sans SemiBold"/>
                <a:sym typeface="Gill Sans SemiBold"/>
              </a:defRPr>
            </a:pPr>
            <a:endParaRPr dirty="0"/>
          </a:p>
          <a:p>
            <a:pPr algn="l" defTabSz="457200">
              <a:defRPr sz="1200" b="0" i="1">
                <a:latin typeface="Gill Sans SemiBold"/>
                <a:ea typeface="Gill Sans SemiBold"/>
                <a:cs typeface="Gill Sans SemiBold"/>
                <a:sym typeface="Gill Sans SemiBold"/>
              </a:defRPr>
            </a:pPr>
            <a:r>
              <a:rPr dirty="0"/>
              <a:t>-	Wet </a:t>
            </a:r>
            <a:r>
              <a:rPr dirty="0" err="1"/>
              <a:t>natuurbescherming</a:t>
            </a:r>
            <a:endParaRPr dirty="0"/>
          </a:p>
          <a:p>
            <a:pPr algn="l" defTabSz="457200">
              <a:defRPr sz="1200" b="0" i="1">
                <a:latin typeface="Gill Sans SemiBold"/>
                <a:ea typeface="Gill Sans SemiBold"/>
                <a:cs typeface="Gill Sans SemiBold"/>
                <a:sym typeface="Gill Sans SemiBold"/>
              </a:defRPr>
            </a:pPr>
            <a:endParaRPr dirty="0"/>
          </a:p>
          <a:p>
            <a:pPr algn="l" defTabSz="457200">
              <a:defRPr sz="1200" b="0">
                <a:latin typeface="Gill Sans Light"/>
                <a:ea typeface="Gill Sans Light"/>
                <a:cs typeface="Gill Sans Light"/>
                <a:sym typeface="Gill Sans Light"/>
              </a:defRPr>
            </a:pPr>
            <a:r>
              <a:rPr dirty="0"/>
              <a:t>Het </a:t>
            </a:r>
            <a:r>
              <a:rPr dirty="0" err="1"/>
              <a:t>uitvoeren</a:t>
            </a:r>
            <a:r>
              <a:rPr dirty="0"/>
              <a:t> van </a:t>
            </a:r>
            <a:r>
              <a:rPr dirty="0" err="1"/>
              <a:t>een</a:t>
            </a:r>
            <a:r>
              <a:rPr dirty="0"/>
              <a:t> </a:t>
            </a:r>
            <a:r>
              <a:rPr dirty="0" err="1"/>
              <a:t>afzonderlijke</a:t>
            </a:r>
            <a:r>
              <a:rPr dirty="0"/>
              <a:t> </a:t>
            </a:r>
            <a:r>
              <a:rPr dirty="0" err="1"/>
              <a:t>soorteninventarisatie</a:t>
            </a:r>
            <a:r>
              <a:rPr dirty="0"/>
              <a:t> </a:t>
            </a:r>
            <a:r>
              <a:rPr dirty="0" err="1"/>
              <a:t>kost</a:t>
            </a:r>
            <a:r>
              <a:rPr dirty="0"/>
              <a:t> circa 1.000 euro. </a:t>
            </a:r>
            <a:r>
              <a:rPr dirty="0" err="1"/>
              <a:t>Als</a:t>
            </a:r>
            <a:r>
              <a:rPr dirty="0"/>
              <a:t> </a:t>
            </a:r>
            <a:r>
              <a:rPr dirty="0" err="1"/>
              <a:t>een</a:t>
            </a:r>
            <a:r>
              <a:rPr dirty="0"/>
              <a:t> </a:t>
            </a:r>
            <a:r>
              <a:rPr dirty="0" err="1"/>
              <a:t>gebouw</a:t>
            </a:r>
            <a:r>
              <a:rPr dirty="0"/>
              <a:t> </a:t>
            </a:r>
            <a:r>
              <a:rPr dirty="0" err="1"/>
              <a:t>mogelijk</a:t>
            </a:r>
            <a:r>
              <a:rPr dirty="0"/>
              <a:t> </a:t>
            </a:r>
            <a:r>
              <a:rPr dirty="0" err="1"/>
              <a:t>gebruikt</a:t>
            </a:r>
            <a:r>
              <a:rPr dirty="0"/>
              <a:t> </a:t>
            </a:r>
            <a:r>
              <a:rPr dirty="0" err="1"/>
              <a:t>wordt</a:t>
            </a:r>
            <a:r>
              <a:rPr dirty="0"/>
              <a:t> door </a:t>
            </a:r>
            <a:r>
              <a:rPr dirty="0" err="1"/>
              <a:t>bijvoorbeeld</a:t>
            </a:r>
            <a:r>
              <a:rPr dirty="0"/>
              <a:t> </a:t>
            </a:r>
            <a:r>
              <a:rPr dirty="0" err="1"/>
              <a:t>vleermuizen</a:t>
            </a:r>
            <a:r>
              <a:rPr dirty="0"/>
              <a:t> </a:t>
            </a:r>
            <a:r>
              <a:rPr dirty="0" err="1"/>
              <a:t>dan</a:t>
            </a:r>
            <a:r>
              <a:rPr dirty="0"/>
              <a:t> </a:t>
            </a:r>
            <a:r>
              <a:rPr dirty="0" err="1"/>
              <a:t>dient</a:t>
            </a:r>
            <a:r>
              <a:rPr dirty="0"/>
              <a:t> </a:t>
            </a:r>
            <a:r>
              <a:rPr dirty="0" err="1"/>
              <a:t>er</a:t>
            </a:r>
            <a:r>
              <a:rPr dirty="0"/>
              <a:t> </a:t>
            </a:r>
            <a:r>
              <a:rPr dirty="0" err="1"/>
              <a:t>een</a:t>
            </a:r>
            <a:r>
              <a:rPr dirty="0"/>
              <a:t> </a:t>
            </a:r>
            <a:r>
              <a:rPr dirty="0" err="1"/>
              <a:t>nader</a:t>
            </a:r>
            <a:r>
              <a:rPr dirty="0"/>
              <a:t> </a:t>
            </a:r>
            <a:r>
              <a:rPr dirty="0" err="1"/>
              <a:t>vleermuizenonderzoek</a:t>
            </a:r>
            <a:r>
              <a:rPr dirty="0"/>
              <a:t> </a:t>
            </a:r>
            <a:r>
              <a:rPr dirty="0" err="1"/>
              <a:t>te</a:t>
            </a:r>
            <a:r>
              <a:rPr dirty="0"/>
              <a:t> </a:t>
            </a:r>
            <a:r>
              <a:rPr dirty="0" err="1"/>
              <a:t>worden</a:t>
            </a:r>
            <a:r>
              <a:rPr dirty="0"/>
              <a:t> </a:t>
            </a:r>
            <a:r>
              <a:rPr dirty="0" err="1"/>
              <a:t>uitgevoerd</a:t>
            </a:r>
            <a:r>
              <a:rPr dirty="0"/>
              <a:t>, </a:t>
            </a:r>
            <a:r>
              <a:rPr dirty="0" err="1"/>
              <a:t>kosten</a:t>
            </a:r>
            <a:r>
              <a:rPr dirty="0"/>
              <a:t> circa 3.000 euro.  </a:t>
            </a:r>
            <a:r>
              <a:rPr dirty="0" err="1"/>
              <a:t>Als</a:t>
            </a:r>
            <a:r>
              <a:rPr dirty="0"/>
              <a:t> </a:t>
            </a:r>
            <a:r>
              <a:rPr dirty="0" err="1"/>
              <a:t>er</a:t>
            </a:r>
            <a:r>
              <a:rPr dirty="0"/>
              <a:t> </a:t>
            </a:r>
            <a:r>
              <a:rPr dirty="0" err="1"/>
              <a:t>iets</a:t>
            </a:r>
            <a:r>
              <a:rPr dirty="0"/>
              <a:t> </a:t>
            </a:r>
            <a:r>
              <a:rPr dirty="0" err="1"/>
              <a:t>wordt</a:t>
            </a:r>
            <a:r>
              <a:rPr dirty="0"/>
              <a:t> </a:t>
            </a:r>
            <a:r>
              <a:rPr dirty="0" err="1"/>
              <a:t>gevonden</a:t>
            </a:r>
            <a:r>
              <a:rPr dirty="0"/>
              <a:t> </a:t>
            </a:r>
            <a:r>
              <a:rPr dirty="0" err="1"/>
              <a:t>wordt</a:t>
            </a:r>
            <a:r>
              <a:rPr dirty="0"/>
              <a:t> </a:t>
            </a:r>
            <a:r>
              <a:rPr dirty="0" err="1"/>
              <a:t>dan</a:t>
            </a:r>
            <a:r>
              <a:rPr dirty="0"/>
              <a:t> </a:t>
            </a:r>
            <a:r>
              <a:rPr dirty="0" err="1"/>
              <a:t>dient</a:t>
            </a:r>
            <a:r>
              <a:rPr dirty="0"/>
              <a:t> </a:t>
            </a:r>
            <a:r>
              <a:rPr dirty="0" err="1"/>
              <a:t>er</a:t>
            </a:r>
            <a:r>
              <a:rPr dirty="0"/>
              <a:t> </a:t>
            </a:r>
            <a:r>
              <a:rPr dirty="0" err="1"/>
              <a:t>een</a:t>
            </a:r>
            <a:r>
              <a:rPr dirty="0"/>
              <a:t> </a:t>
            </a:r>
            <a:r>
              <a:rPr dirty="0" err="1"/>
              <a:t>verklaring</a:t>
            </a:r>
            <a:r>
              <a:rPr dirty="0"/>
              <a:t> van </a:t>
            </a:r>
            <a:r>
              <a:rPr dirty="0" err="1"/>
              <a:t>geen</a:t>
            </a:r>
            <a:r>
              <a:rPr dirty="0"/>
              <a:t> </a:t>
            </a:r>
            <a:r>
              <a:rPr dirty="0" err="1"/>
              <a:t>bezwaar</a:t>
            </a:r>
            <a:r>
              <a:rPr dirty="0"/>
              <a:t> </a:t>
            </a:r>
            <a:r>
              <a:rPr dirty="0" err="1"/>
              <a:t>te</a:t>
            </a:r>
            <a:r>
              <a:rPr dirty="0"/>
              <a:t> </a:t>
            </a:r>
            <a:r>
              <a:rPr dirty="0" err="1"/>
              <a:t>worden</a:t>
            </a:r>
            <a:r>
              <a:rPr dirty="0"/>
              <a:t> </a:t>
            </a:r>
            <a:r>
              <a:rPr dirty="0" err="1"/>
              <a:t>aangevraagd</a:t>
            </a:r>
            <a:r>
              <a:rPr dirty="0"/>
              <a:t>: </a:t>
            </a:r>
            <a:r>
              <a:rPr dirty="0" err="1"/>
              <a:t>legeskosten</a:t>
            </a:r>
            <a:r>
              <a:rPr dirty="0"/>
              <a:t> circa 3.000 euro.  </a:t>
            </a:r>
          </a:p>
          <a:p>
            <a:pPr algn="l" defTabSz="457200">
              <a:defRPr sz="1200" b="0">
                <a:latin typeface="Gill Sans Light"/>
                <a:ea typeface="Gill Sans Light"/>
                <a:cs typeface="Gill Sans Light"/>
                <a:sym typeface="Gill Sans Light"/>
              </a:defRPr>
            </a:pPr>
            <a:r>
              <a:rPr dirty="0" err="1"/>
              <a:t>Als</a:t>
            </a:r>
            <a:r>
              <a:rPr dirty="0"/>
              <a:t> </a:t>
            </a:r>
            <a:r>
              <a:rPr dirty="0" err="1"/>
              <a:t>een</a:t>
            </a:r>
            <a:r>
              <a:rPr dirty="0"/>
              <a:t> </a:t>
            </a:r>
            <a:r>
              <a:rPr dirty="0" err="1"/>
              <a:t>daar</a:t>
            </a:r>
            <a:r>
              <a:rPr dirty="0"/>
              <a:t> toe </a:t>
            </a:r>
            <a:r>
              <a:rPr dirty="0" err="1"/>
              <a:t>deskundig</a:t>
            </a:r>
            <a:r>
              <a:rPr dirty="0"/>
              <a:t> </a:t>
            </a:r>
            <a:r>
              <a:rPr dirty="0" err="1"/>
              <a:t>iemand</a:t>
            </a:r>
            <a:r>
              <a:rPr dirty="0"/>
              <a:t> </a:t>
            </a:r>
            <a:r>
              <a:rPr dirty="0" err="1"/>
              <a:t>bij</a:t>
            </a:r>
            <a:r>
              <a:rPr dirty="0"/>
              <a:t> </a:t>
            </a:r>
            <a:r>
              <a:rPr dirty="0" err="1"/>
              <a:t>een</a:t>
            </a:r>
            <a:r>
              <a:rPr dirty="0"/>
              <a:t> </a:t>
            </a:r>
            <a:r>
              <a:rPr dirty="0" err="1"/>
              <a:t>groot</a:t>
            </a:r>
            <a:r>
              <a:rPr dirty="0"/>
              <a:t> </a:t>
            </a:r>
            <a:r>
              <a:rPr dirty="0" err="1"/>
              <a:t>aantal</a:t>
            </a:r>
            <a:r>
              <a:rPr dirty="0"/>
              <a:t> </a:t>
            </a:r>
            <a:r>
              <a:rPr dirty="0" err="1"/>
              <a:t>daken</a:t>
            </a:r>
            <a:r>
              <a:rPr dirty="0"/>
              <a:t> </a:t>
            </a:r>
            <a:r>
              <a:rPr dirty="0" err="1"/>
              <a:t>tegelijk</a:t>
            </a:r>
            <a:r>
              <a:rPr dirty="0"/>
              <a:t> </a:t>
            </a:r>
            <a:r>
              <a:rPr dirty="0" err="1"/>
              <a:t>langs</a:t>
            </a:r>
            <a:r>
              <a:rPr dirty="0"/>
              <a:t> </a:t>
            </a:r>
            <a:r>
              <a:rPr dirty="0" err="1"/>
              <a:t>kan</a:t>
            </a:r>
            <a:r>
              <a:rPr dirty="0"/>
              <a:t> </a:t>
            </a:r>
            <a:r>
              <a:rPr dirty="0" err="1"/>
              <a:t>gaan</a:t>
            </a:r>
            <a:r>
              <a:rPr dirty="0"/>
              <a:t> </a:t>
            </a:r>
            <a:r>
              <a:rPr dirty="0" err="1"/>
              <a:t>dan</a:t>
            </a:r>
            <a:r>
              <a:rPr dirty="0"/>
              <a:t> </a:t>
            </a:r>
            <a:r>
              <a:rPr dirty="0" err="1"/>
              <a:t>bespaart</a:t>
            </a:r>
            <a:r>
              <a:rPr dirty="0"/>
              <a:t> </a:t>
            </a:r>
            <a:r>
              <a:rPr dirty="0" err="1"/>
              <a:t>dat</a:t>
            </a:r>
            <a:r>
              <a:rPr dirty="0"/>
              <a:t> </a:t>
            </a:r>
            <a:r>
              <a:rPr dirty="0" err="1"/>
              <a:t>enorm</a:t>
            </a:r>
            <a:r>
              <a:rPr dirty="0"/>
              <a:t> </a:t>
            </a:r>
            <a:r>
              <a:rPr dirty="0" err="1"/>
              <a:t>veel</a:t>
            </a:r>
            <a:r>
              <a:rPr dirty="0"/>
              <a:t> geld. </a:t>
            </a:r>
            <a:r>
              <a:rPr dirty="0" err="1"/>
              <a:t>Stel</a:t>
            </a:r>
            <a:r>
              <a:rPr dirty="0"/>
              <a:t> </a:t>
            </a:r>
            <a:r>
              <a:rPr dirty="0" err="1"/>
              <a:t>hij</a:t>
            </a:r>
            <a:r>
              <a:rPr dirty="0"/>
              <a:t> of </a:t>
            </a:r>
            <a:r>
              <a:rPr dirty="0" err="1"/>
              <a:t>zij</a:t>
            </a:r>
            <a:r>
              <a:rPr dirty="0"/>
              <a:t> </a:t>
            </a:r>
            <a:r>
              <a:rPr dirty="0" err="1"/>
              <a:t>gaat</a:t>
            </a:r>
            <a:r>
              <a:rPr dirty="0"/>
              <a:t> </a:t>
            </a:r>
            <a:r>
              <a:rPr dirty="0" err="1"/>
              <a:t>bij</a:t>
            </a:r>
            <a:r>
              <a:rPr dirty="0"/>
              <a:t> </a:t>
            </a:r>
            <a:r>
              <a:rPr dirty="0" err="1"/>
              <a:t>veertig</a:t>
            </a:r>
            <a:r>
              <a:rPr dirty="0"/>
              <a:t> </a:t>
            </a:r>
            <a:r>
              <a:rPr dirty="0" err="1"/>
              <a:t>daken</a:t>
            </a:r>
            <a:r>
              <a:rPr dirty="0"/>
              <a:t> </a:t>
            </a:r>
            <a:r>
              <a:rPr dirty="0" err="1"/>
              <a:t>langs</a:t>
            </a:r>
            <a:r>
              <a:rPr dirty="0"/>
              <a:t> </a:t>
            </a:r>
            <a:r>
              <a:rPr dirty="0" err="1"/>
              <a:t>en</a:t>
            </a:r>
            <a:r>
              <a:rPr dirty="0"/>
              <a:t> </a:t>
            </a:r>
            <a:r>
              <a:rPr dirty="0" err="1"/>
              <a:t>vindt</a:t>
            </a:r>
            <a:r>
              <a:rPr dirty="0"/>
              <a:t> op twee </a:t>
            </a:r>
            <a:r>
              <a:rPr dirty="0" err="1"/>
              <a:t>plaatsen</a:t>
            </a:r>
            <a:r>
              <a:rPr dirty="0"/>
              <a:t> </a:t>
            </a:r>
            <a:r>
              <a:rPr dirty="0" err="1"/>
              <a:t>zaken</a:t>
            </a:r>
            <a:r>
              <a:rPr dirty="0"/>
              <a:t> </a:t>
            </a:r>
            <a:r>
              <a:rPr dirty="0" err="1"/>
              <a:t>waar</a:t>
            </a:r>
            <a:r>
              <a:rPr dirty="0"/>
              <a:t> </a:t>
            </a:r>
            <a:r>
              <a:rPr dirty="0" err="1"/>
              <a:t>zogenoemde</a:t>
            </a:r>
            <a:r>
              <a:rPr dirty="0"/>
              <a:t> </a:t>
            </a:r>
            <a:r>
              <a:rPr dirty="0" err="1"/>
              <a:t>mitigerende</a:t>
            </a:r>
            <a:r>
              <a:rPr dirty="0"/>
              <a:t> </a:t>
            </a:r>
            <a:r>
              <a:rPr dirty="0" err="1"/>
              <a:t>maatregelen</a:t>
            </a:r>
            <a:r>
              <a:rPr dirty="0"/>
              <a:t> </a:t>
            </a:r>
            <a:r>
              <a:rPr dirty="0" err="1"/>
              <a:t>moeten</a:t>
            </a:r>
            <a:r>
              <a:rPr dirty="0"/>
              <a:t> </a:t>
            </a:r>
            <a:r>
              <a:rPr dirty="0" err="1"/>
              <a:t>worden</a:t>
            </a:r>
            <a:r>
              <a:rPr dirty="0"/>
              <a:t> </a:t>
            </a:r>
            <a:r>
              <a:rPr dirty="0" err="1"/>
              <a:t>genomen</a:t>
            </a:r>
            <a:r>
              <a:rPr dirty="0"/>
              <a:t> (</a:t>
            </a:r>
            <a:r>
              <a:rPr dirty="0" err="1"/>
              <a:t>bijvoorbeeld</a:t>
            </a:r>
            <a:r>
              <a:rPr dirty="0"/>
              <a:t> </a:t>
            </a:r>
            <a:r>
              <a:rPr dirty="0" err="1"/>
              <a:t>nestkastjes</a:t>
            </a:r>
            <a:r>
              <a:rPr dirty="0"/>
              <a:t>) </a:t>
            </a:r>
            <a:r>
              <a:rPr dirty="0" err="1"/>
              <a:t>dan</a:t>
            </a:r>
            <a:r>
              <a:rPr dirty="0"/>
              <a:t> </a:t>
            </a:r>
            <a:r>
              <a:rPr dirty="0" err="1"/>
              <a:t>betekent</a:t>
            </a:r>
            <a:r>
              <a:rPr dirty="0"/>
              <a:t> </a:t>
            </a:r>
            <a:r>
              <a:rPr dirty="0" err="1"/>
              <a:t>dat</a:t>
            </a:r>
            <a:r>
              <a:rPr dirty="0"/>
              <a:t> het </a:t>
            </a:r>
            <a:r>
              <a:rPr dirty="0" err="1"/>
              <a:t>kostenplaatje</a:t>
            </a:r>
            <a:r>
              <a:rPr dirty="0"/>
              <a:t> </a:t>
            </a:r>
            <a:r>
              <a:rPr dirty="0" err="1"/>
              <a:t>veel</a:t>
            </a:r>
            <a:r>
              <a:rPr dirty="0"/>
              <a:t> </a:t>
            </a:r>
            <a:r>
              <a:rPr dirty="0" err="1"/>
              <a:t>geringer</a:t>
            </a:r>
            <a:r>
              <a:rPr dirty="0"/>
              <a:t> is. </a:t>
            </a:r>
          </a:p>
          <a:p>
            <a:pPr algn="l" defTabSz="457200">
              <a:defRPr sz="1200" b="0">
                <a:latin typeface="Gill Sans Light"/>
                <a:ea typeface="Gill Sans Light"/>
                <a:cs typeface="Gill Sans Light"/>
                <a:sym typeface="Gill Sans Light"/>
              </a:defRPr>
            </a:pPr>
            <a:r>
              <a:rPr lang="nl-NL" dirty="0" smtClean="0"/>
              <a:t>Een mogelijkheid is </a:t>
            </a:r>
            <a:r>
              <a:rPr dirty="0" err="1" smtClean="0"/>
              <a:t>dat</a:t>
            </a:r>
            <a:r>
              <a:rPr dirty="0" smtClean="0"/>
              <a:t> </a:t>
            </a:r>
            <a:r>
              <a:rPr dirty="0" err="1"/>
              <a:t>gemeenten</a:t>
            </a:r>
            <a:r>
              <a:rPr dirty="0"/>
              <a:t> </a:t>
            </a:r>
            <a:r>
              <a:rPr dirty="0" err="1"/>
              <a:t>bijvoorbeeld</a:t>
            </a:r>
            <a:r>
              <a:rPr dirty="0"/>
              <a:t> </a:t>
            </a:r>
            <a:r>
              <a:rPr dirty="0" err="1"/>
              <a:t>bij</a:t>
            </a:r>
            <a:r>
              <a:rPr dirty="0"/>
              <a:t> </a:t>
            </a:r>
            <a:r>
              <a:rPr dirty="0" err="1"/>
              <a:t>een</a:t>
            </a:r>
            <a:r>
              <a:rPr dirty="0"/>
              <a:t> </a:t>
            </a:r>
            <a:r>
              <a:rPr dirty="0" err="1"/>
              <a:t>collectieve</a:t>
            </a:r>
            <a:r>
              <a:rPr dirty="0"/>
              <a:t> </a:t>
            </a:r>
            <a:r>
              <a:rPr dirty="0" err="1"/>
              <a:t>aanpak</a:t>
            </a:r>
            <a:r>
              <a:rPr dirty="0"/>
              <a:t> </a:t>
            </a:r>
            <a:r>
              <a:rPr dirty="0" err="1"/>
              <a:t>een</a:t>
            </a:r>
            <a:r>
              <a:rPr dirty="0"/>
              <a:t> </a:t>
            </a:r>
            <a:r>
              <a:rPr dirty="0" err="1"/>
              <a:t>gezamenlijke</a:t>
            </a:r>
            <a:r>
              <a:rPr dirty="0"/>
              <a:t> </a:t>
            </a:r>
            <a:r>
              <a:rPr dirty="0" err="1"/>
              <a:t>soorteninventarisatie</a:t>
            </a:r>
            <a:r>
              <a:rPr dirty="0"/>
              <a:t> </a:t>
            </a:r>
            <a:r>
              <a:rPr dirty="0" err="1" smtClean="0"/>
              <a:t>financieren</a:t>
            </a:r>
            <a:r>
              <a:rPr dirty="0" smtClean="0"/>
              <a:t> </a:t>
            </a:r>
            <a:r>
              <a:rPr dirty="0"/>
              <a:t>om </a:t>
            </a:r>
            <a:r>
              <a:rPr dirty="0" err="1"/>
              <a:t>geen</a:t>
            </a:r>
            <a:r>
              <a:rPr dirty="0"/>
              <a:t> extra </a:t>
            </a:r>
            <a:r>
              <a:rPr dirty="0" err="1"/>
              <a:t>financiële</a:t>
            </a:r>
            <a:r>
              <a:rPr dirty="0"/>
              <a:t> </a:t>
            </a:r>
            <a:r>
              <a:rPr dirty="0" err="1"/>
              <a:t>hobbels</a:t>
            </a:r>
            <a:r>
              <a:rPr dirty="0"/>
              <a:t> </a:t>
            </a:r>
            <a:r>
              <a:rPr dirty="0" err="1"/>
              <a:t>te</a:t>
            </a:r>
            <a:r>
              <a:rPr dirty="0"/>
              <a:t> </a:t>
            </a:r>
            <a:r>
              <a:rPr dirty="0" err="1"/>
              <a:t>creëren</a:t>
            </a:r>
            <a:r>
              <a:rPr dirty="0"/>
              <a:t> in de </a:t>
            </a:r>
            <a:r>
              <a:rPr dirty="0" err="1"/>
              <a:t>saneringsoperatie</a:t>
            </a:r>
            <a:r>
              <a:rPr dirty="0"/>
              <a:t>.</a:t>
            </a:r>
          </a:p>
        </p:txBody>
      </p:sp>
      <p:pic>
        <p:nvPicPr>
          <p:cNvPr id="182"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chermafbeelding 2018-10-08 om 10.16.39.png"/>
          <p:cNvPicPr>
            <a:picLocks noChangeAspect="1"/>
          </p:cNvPicPr>
          <p:nvPr/>
        </p:nvPicPr>
        <p:blipFill>
          <a:blip r:embed="rId2">
            <a:extLst/>
          </a:blip>
          <a:stretch>
            <a:fillRect/>
          </a:stretch>
        </p:blipFill>
        <p:spPr>
          <a:xfrm>
            <a:off x="8484806" y="3587542"/>
            <a:ext cx="3350388" cy="1333916"/>
          </a:xfrm>
          <a:prstGeom prst="rect">
            <a:avLst/>
          </a:prstGeom>
          <a:ln w="12700">
            <a:miter lim="400000"/>
          </a:ln>
        </p:spPr>
      </p:pic>
      <p:pic>
        <p:nvPicPr>
          <p:cNvPr id="185" name="Schermafbeelding 2018-10-08 om 10.10.43.png"/>
          <p:cNvPicPr>
            <a:picLocks noChangeAspect="1"/>
          </p:cNvPicPr>
          <p:nvPr/>
        </p:nvPicPr>
        <p:blipFill>
          <a:blip r:embed="rId3">
            <a:extLst/>
          </a:blip>
          <a:stretch>
            <a:fillRect/>
          </a:stretch>
        </p:blipFill>
        <p:spPr>
          <a:xfrm>
            <a:off x="938619" y="3840891"/>
            <a:ext cx="3101162" cy="1030418"/>
          </a:xfrm>
          <a:prstGeom prst="rect">
            <a:avLst/>
          </a:prstGeom>
          <a:ln w="12700">
            <a:miter lim="400000"/>
          </a:ln>
        </p:spPr>
      </p:pic>
      <p:sp>
        <p:nvSpPr>
          <p:cNvPr id="186" name="Shape 186"/>
          <p:cNvSpPr/>
          <p:nvPr/>
        </p:nvSpPr>
        <p:spPr>
          <a:xfrm>
            <a:off x="916049" y="5067299"/>
            <a:ext cx="9814100" cy="3429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600" b="0" i="1">
                <a:latin typeface="Gill Sans"/>
                <a:ea typeface="Gill Sans"/>
                <a:cs typeface="Gill Sans"/>
                <a:sym typeface="Gill Sans"/>
              </a:defRPr>
            </a:pPr>
            <a:r>
              <a:t>Vereniging kleine kernen</a:t>
            </a:r>
          </a:p>
          <a:p>
            <a:pPr marR="3280590" algn="l" defTabSz="449580">
              <a:lnSpc>
                <a:spcPts val="2400"/>
              </a:lnSpc>
              <a:defRPr sz="900" b="0">
                <a:latin typeface="Lucida Sans"/>
                <a:ea typeface="Lucida Sans"/>
                <a:cs typeface="Lucida Sans"/>
                <a:sym typeface="Lucida Sans"/>
              </a:defRPr>
            </a:pPr>
            <a:endParaRPr/>
          </a:p>
          <a:p>
            <a:pPr algn="l" defTabSz="457200">
              <a:defRPr sz="1200" b="0">
                <a:latin typeface="Gill Sans Light"/>
                <a:ea typeface="Gill Sans Light"/>
                <a:cs typeface="Gill Sans Light"/>
                <a:sym typeface="Gill Sans Light"/>
              </a:defRPr>
            </a:pPr>
            <a:r>
              <a:t>In Brabant hebben we een zeer actieve vereniging voor kleine kernen die in 2017 zelfs het Europees parlement voor kleine kernen heeft georganiseerd.  Meer dan 150 dorpsraden en wijkverenigingen in Noord-Brabant zijn aangesloten bij de vereniging.</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 vereniging staat voor duurzaamheid, een goede leefomgeving en burgerparticipatie. Het verwijderen van asbestdaken is dan ook bij hen positief ontvangen.  Aan de bestuurders van de afzonderlijke verenigingen is voorlichting gegeven en al een flink aantal dorpsverenigingen is zelf aan de slag gegaan naar aanleiding van het voorbeeld van Leende.</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 zelfwerkzaamheid van het verwijderen van daken kleiner dan 35 vierkante meter heeft ook een versterkend effect op de sociale cohesie in een dorp of wijk. Ofschoon de tot op heden uitgevoerde pilots alleen betrekking hadden op kleine daken, melden eigenaren van grote daken zich ook. Hier kunnen we gebruik van maken aangezien saneren in groepen zeker met de eisen die de Wet natuurbescherming stelt, de meest optimale optie van saneren blijkt te zijn.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Schroom niet om contact op te nemen met leden van de vereniging ten behoeve van de saneringsoperatie in jouw gemeente:</a:t>
            </a:r>
          </a:p>
          <a:p>
            <a:pPr algn="l" defTabSz="457200">
              <a:defRPr sz="1200" b="0">
                <a:latin typeface="Gill Sans Light"/>
                <a:ea typeface="Gill Sans Light"/>
                <a:cs typeface="Gill Sans Light"/>
                <a:sym typeface="Gill Sans Light"/>
              </a:defRPr>
            </a:pPr>
            <a:r>
              <a:rPr u="sng">
                <a:hlinkClick r:id="rId4"/>
              </a:rPr>
              <a:t>https://www.vkknoordbrabant.nl/organisatie/Leden-en-Dorpen</a:t>
            </a:r>
            <a:r>
              <a:t> </a:t>
            </a:r>
          </a:p>
        </p:txBody>
      </p:sp>
      <p:sp>
        <p:nvSpPr>
          <p:cNvPr id="187" name="Shape 187"/>
          <p:cNvSpPr/>
          <p:nvPr/>
        </p:nvSpPr>
        <p:spPr>
          <a:xfrm>
            <a:off x="916049" y="588433"/>
            <a:ext cx="9814100" cy="271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600" b="0" i="1">
                <a:latin typeface="Gill Sans"/>
                <a:ea typeface="Gill Sans"/>
                <a:cs typeface="Gill Sans"/>
                <a:sym typeface="Gill Sans"/>
              </a:defRPr>
            </a:pPr>
            <a:r>
              <a:t>Kleine daken</a:t>
            </a:r>
          </a:p>
          <a:p>
            <a:pPr marR="3280590" algn="l" defTabSz="449580">
              <a:lnSpc>
                <a:spcPts val="2400"/>
              </a:lnSpc>
              <a:defRPr sz="900" b="0">
                <a:latin typeface="Lucida Sans"/>
                <a:ea typeface="Lucida Sans"/>
                <a:cs typeface="Lucida Sans"/>
                <a:sym typeface="Lucida Sans"/>
              </a:defRPr>
            </a:pPr>
            <a:endParaRPr/>
          </a:p>
          <a:p>
            <a:pPr algn="l" defTabSz="457200">
              <a:defRPr sz="1200" b="0">
                <a:latin typeface="Gill Sans Light"/>
                <a:ea typeface="Gill Sans Light"/>
                <a:cs typeface="Gill Sans Light"/>
                <a:sym typeface="Gill Sans Light"/>
              </a:defRPr>
            </a:pPr>
            <a:r>
              <a:t>Kleine daken zijn het grootst in aantal en kunnen het gemakkelijkst in de natuur gedumpt worden.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Daken tot 35 vierkante meter kunnen door zelfwerkzaamheid worden verwijderd mits ze zich in goede staat bevinden en ze geschroefd zijn.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In 2017 is een eerste succesvolle pilot gedraaid in het dorp Leende.  Deze pilot wordt gekopieerd in vele Brabantse dorpen. Zelfs landelijk (Overijssel en Drenthe) is men met de Brabantse aanpak aan de slag gegaan.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samen inzamelen van kleine geschikte asbestdaken brengt een gemeenschap in beweging en is de verreweg de goedkoopste manier van saneren.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Na de eerste pilot hebben we contact gezocht met de VKK Noord-Brabant</a:t>
            </a:r>
          </a:p>
        </p:txBody>
      </p:sp>
      <p:pic>
        <p:nvPicPr>
          <p:cNvPr id="188" name="Schermafbeelding 2018-11-28 om 14.55.27.png"/>
          <p:cNvPicPr>
            <a:picLocks noChangeAspect="1"/>
          </p:cNvPicPr>
          <p:nvPr/>
        </p:nvPicPr>
        <p:blipFill>
          <a:blip r:embed="rId5">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nvSpPr>
        <p:spPr>
          <a:xfrm>
            <a:off x="632542" y="1041399"/>
            <a:ext cx="10987486" cy="78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0" i="1">
                <a:latin typeface="Gill Sans Light"/>
                <a:ea typeface="Gill Sans Light"/>
                <a:cs typeface="Gill Sans Light"/>
                <a:sym typeface="Gill Sans Light"/>
              </a:defRPr>
            </a:lvl1pPr>
          </a:lstStyle>
          <a:p>
            <a:r>
              <a:rPr sz="4400" dirty="0" err="1"/>
              <a:t>Initiatieven</a:t>
            </a:r>
            <a:r>
              <a:rPr sz="4400" dirty="0"/>
              <a:t> </a:t>
            </a:r>
            <a:r>
              <a:rPr sz="4400" dirty="0" err="1"/>
              <a:t>zelfwerkzaamheid</a:t>
            </a:r>
            <a:r>
              <a:rPr sz="4400" dirty="0"/>
              <a:t> </a:t>
            </a:r>
            <a:r>
              <a:rPr sz="4400" dirty="0" err="1"/>
              <a:t>kleine</a:t>
            </a:r>
            <a:r>
              <a:rPr sz="4400" dirty="0"/>
              <a:t> </a:t>
            </a:r>
            <a:r>
              <a:rPr sz="4400" dirty="0" err="1"/>
              <a:t>daken</a:t>
            </a:r>
            <a:endParaRPr sz="4400" dirty="0"/>
          </a:p>
        </p:txBody>
      </p:sp>
      <p:pic>
        <p:nvPicPr>
          <p:cNvPr id="191" name="Schermafbeelding 2018-10-08 om 15.11.30.png"/>
          <p:cNvPicPr>
            <a:picLocks noChangeAspect="1"/>
          </p:cNvPicPr>
          <p:nvPr/>
        </p:nvPicPr>
        <p:blipFill>
          <a:blip r:embed="rId2">
            <a:extLst/>
          </a:blip>
          <a:stretch>
            <a:fillRect/>
          </a:stretch>
        </p:blipFill>
        <p:spPr>
          <a:xfrm>
            <a:off x="3567355" y="6743834"/>
            <a:ext cx="5448060" cy="3045471"/>
          </a:xfrm>
          <a:prstGeom prst="rect">
            <a:avLst/>
          </a:prstGeom>
          <a:ln w="12700">
            <a:miter lim="400000"/>
          </a:ln>
        </p:spPr>
      </p:pic>
      <p:pic>
        <p:nvPicPr>
          <p:cNvPr id="192" name="Schermafbeelding 2018-10-08 om 15.11.39.png"/>
          <p:cNvPicPr>
            <a:picLocks noChangeAspect="1"/>
          </p:cNvPicPr>
          <p:nvPr/>
        </p:nvPicPr>
        <p:blipFill>
          <a:blip r:embed="rId3">
            <a:extLst/>
          </a:blip>
          <a:stretch>
            <a:fillRect/>
          </a:stretch>
        </p:blipFill>
        <p:spPr>
          <a:xfrm>
            <a:off x="8990965" y="6781934"/>
            <a:ext cx="4035430" cy="2969271"/>
          </a:xfrm>
          <a:prstGeom prst="rect">
            <a:avLst/>
          </a:prstGeom>
          <a:ln w="12700">
            <a:miter lim="400000"/>
          </a:ln>
        </p:spPr>
      </p:pic>
      <p:pic>
        <p:nvPicPr>
          <p:cNvPr id="193" name="Schermafbeelding 2018-10-08 om 15.11.20.png"/>
          <p:cNvPicPr>
            <a:picLocks noChangeAspect="1"/>
          </p:cNvPicPr>
          <p:nvPr/>
        </p:nvPicPr>
        <p:blipFill>
          <a:blip r:embed="rId4">
            <a:extLst/>
          </a:blip>
          <a:stretch>
            <a:fillRect/>
          </a:stretch>
        </p:blipFill>
        <p:spPr>
          <a:xfrm>
            <a:off x="-956" y="6748927"/>
            <a:ext cx="4035429" cy="3035284"/>
          </a:xfrm>
          <a:prstGeom prst="rect">
            <a:avLst/>
          </a:prstGeom>
          <a:ln w="12700">
            <a:miter lim="400000"/>
          </a:ln>
        </p:spPr>
      </p:pic>
      <p:sp>
        <p:nvSpPr>
          <p:cNvPr id="194" name="Shape 194"/>
          <p:cNvSpPr/>
          <p:nvPr/>
        </p:nvSpPr>
        <p:spPr>
          <a:xfrm>
            <a:off x="700149" y="2076449"/>
            <a:ext cx="9814100" cy="4076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1600" b="0" i="1">
                <a:latin typeface="Gill Sans SemiBold"/>
                <a:ea typeface="Gill Sans SemiBold"/>
                <a:cs typeface="Gill Sans SemiBold"/>
                <a:sym typeface="Gill Sans SemiBold"/>
              </a:defRPr>
            </a:pPr>
            <a:r>
              <a:rPr dirty="0" err="1"/>
              <a:t>Een</a:t>
            </a:r>
            <a:r>
              <a:rPr dirty="0"/>
              <a:t> </a:t>
            </a:r>
            <a:r>
              <a:rPr dirty="0" err="1"/>
              <a:t>aantal</a:t>
            </a:r>
            <a:r>
              <a:rPr dirty="0"/>
              <a:t> </a:t>
            </a:r>
            <a:r>
              <a:rPr dirty="0" err="1"/>
              <a:t>zeer</a:t>
            </a:r>
            <a:r>
              <a:rPr dirty="0"/>
              <a:t> </a:t>
            </a:r>
            <a:r>
              <a:rPr dirty="0" err="1"/>
              <a:t>belangrijke</a:t>
            </a:r>
            <a:r>
              <a:rPr dirty="0"/>
              <a:t> </a:t>
            </a:r>
            <a:r>
              <a:rPr dirty="0" err="1"/>
              <a:t>aandachtspunten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Kleine</a:t>
            </a:r>
            <a:r>
              <a:rPr dirty="0"/>
              <a:t> </a:t>
            </a:r>
            <a:r>
              <a:rPr dirty="0" err="1"/>
              <a:t>daken</a:t>
            </a:r>
            <a:r>
              <a:rPr dirty="0"/>
              <a:t> </a:t>
            </a:r>
            <a:r>
              <a:rPr dirty="0" err="1"/>
              <a:t>zijn</a:t>
            </a:r>
            <a:r>
              <a:rPr dirty="0"/>
              <a:t> het </a:t>
            </a:r>
            <a:r>
              <a:rPr dirty="0" err="1"/>
              <a:t>grootst</a:t>
            </a:r>
            <a:r>
              <a:rPr dirty="0"/>
              <a:t> in </a:t>
            </a:r>
            <a:r>
              <a:rPr dirty="0" err="1"/>
              <a:t>aantal</a:t>
            </a:r>
            <a:r>
              <a:rPr dirty="0"/>
              <a:t> </a:t>
            </a:r>
            <a:r>
              <a:rPr dirty="0" err="1"/>
              <a:t>en</a:t>
            </a:r>
            <a:r>
              <a:rPr dirty="0"/>
              <a:t> </a:t>
            </a:r>
            <a:r>
              <a:rPr dirty="0" err="1"/>
              <a:t>kunnen</a:t>
            </a:r>
            <a:r>
              <a:rPr dirty="0"/>
              <a:t> het </a:t>
            </a:r>
            <a:r>
              <a:rPr dirty="0" err="1"/>
              <a:t>gemakkelijkst</a:t>
            </a:r>
            <a:r>
              <a:rPr dirty="0"/>
              <a:t> in de </a:t>
            </a:r>
            <a:r>
              <a:rPr dirty="0" err="1"/>
              <a:t>natuur</a:t>
            </a:r>
            <a:r>
              <a:rPr dirty="0"/>
              <a:t> </a:t>
            </a:r>
            <a:r>
              <a:rPr dirty="0" err="1"/>
              <a:t>gedumpt</a:t>
            </a:r>
            <a:r>
              <a:rPr dirty="0"/>
              <a:t> </a:t>
            </a:r>
            <a:r>
              <a:rPr dirty="0" err="1"/>
              <a:t>worden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Zelf</a:t>
            </a:r>
            <a:r>
              <a:rPr dirty="0"/>
              <a:t> </a:t>
            </a:r>
            <a:r>
              <a:rPr dirty="0" err="1"/>
              <a:t>saneren</a:t>
            </a:r>
            <a:r>
              <a:rPr dirty="0"/>
              <a:t> mag tot 35 </a:t>
            </a:r>
            <a:r>
              <a:rPr dirty="0" err="1"/>
              <a:t>vierkante</a:t>
            </a:r>
            <a:r>
              <a:rPr dirty="0"/>
              <a:t> meter </a:t>
            </a:r>
            <a:r>
              <a:rPr dirty="0" err="1"/>
              <a:t>mits</a:t>
            </a:r>
            <a:r>
              <a:rPr dirty="0"/>
              <a:t> de platen </a:t>
            </a:r>
            <a:r>
              <a:rPr dirty="0" err="1"/>
              <a:t>geschroefd</a:t>
            </a:r>
            <a:r>
              <a:rPr dirty="0"/>
              <a:t> </a:t>
            </a:r>
            <a:r>
              <a:rPr dirty="0" err="1"/>
              <a:t>zijn</a:t>
            </a:r>
            <a:r>
              <a:rPr dirty="0"/>
              <a:t> </a:t>
            </a:r>
            <a:r>
              <a:rPr dirty="0" err="1"/>
              <a:t>en</a:t>
            </a:r>
            <a:r>
              <a:rPr dirty="0"/>
              <a:t> </a:t>
            </a:r>
            <a:r>
              <a:rPr dirty="0" err="1"/>
              <a:t>deze</a:t>
            </a:r>
            <a:r>
              <a:rPr dirty="0"/>
              <a:t> </a:t>
            </a:r>
            <a:r>
              <a:rPr dirty="0" err="1"/>
              <a:t>zich</a:t>
            </a:r>
            <a:r>
              <a:rPr dirty="0"/>
              <a:t> in </a:t>
            </a:r>
            <a:r>
              <a:rPr dirty="0" err="1"/>
              <a:t>een</a:t>
            </a:r>
            <a:r>
              <a:rPr dirty="0"/>
              <a:t> </a:t>
            </a:r>
            <a:r>
              <a:rPr dirty="0" err="1"/>
              <a:t>goede</a:t>
            </a:r>
            <a:r>
              <a:rPr dirty="0"/>
              <a:t> </a:t>
            </a:r>
            <a:r>
              <a:rPr dirty="0" err="1"/>
              <a:t>staat</a:t>
            </a:r>
            <a:r>
              <a:rPr dirty="0"/>
              <a:t> </a:t>
            </a:r>
            <a:r>
              <a:rPr dirty="0" err="1"/>
              <a:t>bevinden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Regel </a:t>
            </a:r>
            <a:r>
              <a:rPr dirty="0" err="1"/>
              <a:t>gezamenlijk</a:t>
            </a:r>
            <a:r>
              <a:rPr dirty="0"/>
              <a:t> het </a:t>
            </a:r>
            <a:r>
              <a:rPr dirty="0" err="1"/>
              <a:t>melden</a:t>
            </a:r>
            <a:r>
              <a:rPr dirty="0"/>
              <a:t> van de </a:t>
            </a:r>
            <a:r>
              <a:rPr dirty="0" err="1"/>
              <a:t>saneringen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Communiceer</a:t>
            </a:r>
            <a:r>
              <a:rPr dirty="0"/>
              <a:t> in </a:t>
            </a:r>
            <a:r>
              <a:rPr dirty="0" err="1"/>
              <a:t>plaatselijke</a:t>
            </a:r>
            <a:r>
              <a:rPr dirty="0"/>
              <a:t> </a:t>
            </a:r>
            <a:r>
              <a:rPr dirty="0" err="1"/>
              <a:t>en</a:t>
            </a:r>
            <a:r>
              <a:rPr dirty="0"/>
              <a:t> </a:t>
            </a:r>
            <a:r>
              <a:rPr dirty="0" err="1"/>
              <a:t>sociale</a:t>
            </a:r>
            <a:r>
              <a:rPr dirty="0"/>
              <a:t> media.</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Maak</a:t>
            </a:r>
            <a:r>
              <a:rPr dirty="0"/>
              <a:t> </a:t>
            </a:r>
            <a:r>
              <a:rPr dirty="0" err="1"/>
              <a:t>gebruik</a:t>
            </a:r>
            <a:r>
              <a:rPr dirty="0"/>
              <a:t> van de </a:t>
            </a:r>
            <a:r>
              <a:rPr dirty="0" err="1"/>
              <a:t>handleiding</a:t>
            </a:r>
            <a:r>
              <a:rPr dirty="0"/>
              <a:t> </a:t>
            </a:r>
            <a:r>
              <a:rPr dirty="0" err="1"/>
              <a:t>en</a:t>
            </a:r>
            <a:r>
              <a:rPr dirty="0"/>
              <a:t> de </a:t>
            </a:r>
            <a:r>
              <a:rPr dirty="0" err="1"/>
              <a:t>voorbeeldbrieven</a:t>
            </a:r>
            <a:r>
              <a:rPr dirty="0"/>
              <a:t> (</a:t>
            </a:r>
            <a:r>
              <a:rPr dirty="0" err="1"/>
              <a:t>te</a:t>
            </a:r>
            <a:r>
              <a:rPr dirty="0"/>
              <a:t> </a:t>
            </a:r>
            <a:r>
              <a:rPr dirty="0" err="1"/>
              <a:t>verkrijgen</a:t>
            </a:r>
            <a:r>
              <a:rPr dirty="0"/>
              <a:t> </a:t>
            </a:r>
            <a:r>
              <a:rPr dirty="0" err="1"/>
              <a:t>bij</a:t>
            </a:r>
            <a:r>
              <a:rPr dirty="0"/>
              <a:t> de </a:t>
            </a:r>
            <a:r>
              <a:rPr dirty="0" err="1"/>
              <a:t>contactpersonen</a:t>
            </a:r>
            <a:r>
              <a:rPr dirty="0"/>
              <a:t> van de </a:t>
            </a:r>
            <a:r>
              <a:rPr dirty="0" err="1"/>
              <a:t>Omgevingsdiensten</a:t>
            </a:r>
            <a:r>
              <a:rPr dirty="0"/>
              <a:t> </a:t>
            </a:r>
            <a:r>
              <a:rPr dirty="0" err="1"/>
              <a:t>zie</a:t>
            </a:r>
            <a:r>
              <a:rPr dirty="0"/>
              <a:t> </a:t>
            </a:r>
            <a:r>
              <a:rPr dirty="0" err="1"/>
              <a:t>colofon</a:t>
            </a:r>
            <a:r>
              <a:rPr dirty="0"/>
              <a:t> op </a:t>
            </a:r>
            <a:r>
              <a:rPr dirty="0" err="1"/>
              <a:t>laatste</a:t>
            </a:r>
            <a:r>
              <a:rPr dirty="0"/>
              <a:t> </a:t>
            </a:r>
            <a:r>
              <a:rPr dirty="0" err="1"/>
              <a:t>pagina</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Wijs</a:t>
            </a:r>
            <a:r>
              <a:rPr dirty="0"/>
              <a:t> </a:t>
            </a:r>
            <a:r>
              <a:rPr dirty="0" err="1"/>
              <a:t>niet</a:t>
            </a:r>
            <a:r>
              <a:rPr dirty="0"/>
              <a:t> </a:t>
            </a:r>
            <a:r>
              <a:rPr dirty="0" err="1"/>
              <a:t>alleen</a:t>
            </a:r>
            <a:r>
              <a:rPr dirty="0"/>
              <a:t> op </a:t>
            </a:r>
            <a:r>
              <a:rPr dirty="0" err="1"/>
              <a:t>veilig</a:t>
            </a:r>
            <a:r>
              <a:rPr dirty="0"/>
              <a:t> </a:t>
            </a:r>
            <a:r>
              <a:rPr dirty="0" err="1"/>
              <a:t>werken</a:t>
            </a:r>
            <a:r>
              <a:rPr dirty="0"/>
              <a:t> met asbest maar </a:t>
            </a:r>
            <a:r>
              <a:rPr dirty="0" err="1"/>
              <a:t>vooral</a:t>
            </a:r>
            <a:r>
              <a:rPr dirty="0"/>
              <a:t> </a:t>
            </a:r>
            <a:r>
              <a:rPr dirty="0" err="1"/>
              <a:t>ook</a:t>
            </a:r>
            <a:r>
              <a:rPr dirty="0"/>
              <a:t> op </a:t>
            </a:r>
            <a:r>
              <a:rPr dirty="0" err="1"/>
              <a:t>veilig</a:t>
            </a:r>
            <a:r>
              <a:rPr dirty="0"/>
              <a:t> </a:t>
            </a:r>
            <a:r>
              <a:rPr dirty="0" err="1"/>
              <a:t>werken</a:t>
            </a:r>
            <a:r>
              <a:rPr dirty="0"/>
              <a:t> op </a:t>
            </a:r>
            <a:r>
              <a:rPr dirty="0" err="1"/>
              <a:t>hoogte</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Maak</a:t>
            </a:r>
            <a:r>
              <a:rPr dirty="0"/>
              <a:t> </a:t>
            </a:r>
            <a:r>
              <a:rPr dirty="0" err="1"/>
              <a:t>gebruik</a:t>
            </a:r>
            <a:r>
              <a:rPr dirty="0"/>
              <a:t> van </a:t>
            </a:r>
            <a:r>
              <a:rPr dirty="0" err="1"/>
              <a:t>een</a:t>
            </a:r>
            <a:r>
              <a:rPr dirty="0"/>
              <a:t> </a:t>
            </a:r>
            <a:r>
              <a:rPr dirty="0" err="1"/>
              <a:t>plaatselijke</a:t>
            </a:r>
            <a:r>
              <a:rPr dirty="0"/>
              <a:t> </a:t>
            </a:r>
            <a:r>
              <a:rPr dirty="0" err="1"/>
              <a:t>bouwmarkt</a:t>
            </a:r>
            <a:r>
              <a:rPr dirty="0"/>
              <a:t> of de </a:t>
            </a:r>
            <a:r>
              <a:rPr dirty="0" err="1"/>
              <a:t>milieustraat</a:t>
            </a:r>
            <a:r>
              <a:rPr dirty="0"/>
              <a:t> </a:t>
            </a:r>
            <a:r>
              <a:rPr dirty="0" err="1"/>
              <a:t>zorg</a:t>
            </a:r>
            <a:r>
              <a:rPr dirty="0"/>
              <a:t> </a:t>
            </a:r>
            <a:r>
              <a:rPr dirty="0" err="1"/>
              <a:t>dat</a:t>
            </a:r>
            <a:r>
              <a:rPr dirty="0"/>
              <a:t> </a:t>
            </a:r>
            <a:r>
              <a:rPr dirty="0" err="1"/>
              <a:t>daar</a:t>
            </a:r>
            <a:r>
              <a:rPr dirty="0"/>
              <a:t> het </a:t>
            </a:r>
            <a:r>
              <a:rPr dirty="0" err="1"/>
              <a:t>juiste</a:t>
            </a:r>
            <a:r>
              <a:rPr dirty="0"/>
              <a:t> plastic </a:t>
            </a:r>
            <a:r>
              <a:rPr dirty="0" err="1"/>
              <a:t>en</a:t>
            </a:r>
            <a:r>
              <a:rPr dirty="0"/>
              <a:t> </a:t>
            </a:r>
            <a:r>
              <a:rPr dirty="0" err="1"/>
              <a:t>veiligheidspakketten</a:t>
            </a:r>
            <a:r>
              <a:rPr dirty="0"/>
              <a:t> </a:t>
            </a:r>
            <a:r>
              <a:rPr dirty="0" err="1"/>
              <a:t>beschikbaar</a:t>
            </a:r>
            <a:r>
              <a:rPr dirty="0"/>
              <a:t> </a:t>
            </a:r>
            <a:r>
              <a:rPr dirty="0" err="1"/>
              <a:t>zijn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Als</a:t>
            </a:r>
            <a:r>
              <a:rPr dirty="0"/>
              <a:t> je </a:t>
            </a:r>
            <a:r>
              <a:rPr dirty="0" err="1"/>
              <a:t>inzamelt</a:t>
            </a:r>
            <a:r>
              <a:rPr dirty="0"/>
              <a:t> via de </a:t>
            </a:r>
            <a:r>
              <a:rPr dirty="0" err="1"/>
              <a:t>milieustraat</a:t>
            </a:r>
            <a:r>
              <a:rPr dirty="0"/>
              <a:t> </a:t>
            </a:r>
            <a:r>
              <a:rPr dirty="0" err="1"/>
              <a:t>zorg</a:t>
            </a:r>
            <a:r>
              <a:rPr dirty="0"/>
              <a:t> </a:t>
            </a:r>
            <a:r>
              <a:rPr dirty="0" err="1"/>
              <a:t>er</a:t>
            </a:r>
            <a:r>
              <a:rPr dirty="0"/>
              <a:t> </a:t>
            </a:r>
            <a:r>
              <a:rPr dirty="0" err="1"/>
              <a:t>dan</a:t>
            </a:r>
            <a:r>
              <a:rPr dirty="0"/>
              <a:t> </a:t>
            </a:r>
            <a:r>
              <a:rPr dirty="0" err="1"/>
              <a:t>voor</a:t>
            </a:r>
            <a:r>
              <a:rPr dirty="0"/>
              <a:t> </a:t>
            </a:r>
            <a:r>
              <a:rPr dirty="0" err="1"/>
              <a:t>dat</a:t>
            </a:r>
            <a:r>
              <a:rPr dirty="0"/>
              <a:t> </a:t>
            </a:r>
            <a:r>
              <a:rPr dirty="0" err="1"/>
              <a:t>dit</a:t>
            </a:r>
            <a:r>
              <a:rPr dirty="0"/>
              <a:t> </a:t>
            </a:r>
            <a:r>
              <a:rPr dirty="0" err="1"/>
              <a:t>buiten</a:t>
            </a:r>
            <a:r>
              <a:rPr dirty="0"/>
              <a:t> de </a:t>
            </a:r>
            <a:r>
              <a:rPr dirty="0" err="1"/>
              <a:t>normale</a:t>
            </a:r>
            <a:r>
              <a:rPr dirty="0"/>
              <a:t> </a:t>
            </a:r>
            <a:r>
              <a:rPr dirty="0" err="1"/>
              <a:t>openingsuren</a:t>
            </a:r>
            <a:r>
              <a:rPr dirty="0"/>
              <a:t> </a:t>
            </a:r>
            <a:r>
              <a:rPr dirty="0" err="1"/>
              <a:t>plaatsvindt</a:t>
            </a:r>
            <a:r>
              <a:rPr dirty="0"/>
              <a:t> </a:t>
            </a:r>
            <a:r>
              <a:rPr dirty="0" err="1"/>
              <a:t>en</a:t>
            </a:r>
            <a:r>
              <a:rPr dirty="0"/>
              <a:t> </a:t>
            </a:r>
            <a:r>
              <a:rPr dirty="0" err="1"/>
              <a:t>dat</a:t>
            </a:r>
            <a:r>
              <a:rPr dirty="0"/>
              <a:t> </a:t>
            </a:r>
            <a:r>
              <a:rPr dirty="0" err="1"/>
              <a:t>dan</a:t>
            </a:r>
            <a:r>
              <a:rPr dirty="0"/>
              <a:t> </a:t>
            </a:r>
            <a:r>
              <a:rPr dirty="0" err="1"/>
              <a:t>alleen</a:t>
            </a:r>
            <a:r>
              <a:rPr dirty="0"/>
              <a:t> asbest </a:t>
            </a:r>
            <a:r>
              <a:rPr dirty="0" err="1"/>
              <a:t>gebracht</a:t>
            </a:r>
            <a:r>
              <a:rPr dirty="0"/>
              <a:t> mag </a:t>
            </a:r>
            <a:r>
              <a:rPr dirty="0" err="1"/>
              <a:t>worden</a:t>
            </a:r>
            <a:r>
              <a:rPr dirty="0"/>
              <a:t>.  Asbest </a:t>
            </a:r>
            <a:r>
              <a:rPr dirty="0" err="1"/>
              <a:t>blijft</a:t>
            </a:r>
            <a:r>
              <a:rPr dirty="0"/>
              <a:t> </a:t>
            </a:r>
            <a:r>
              <a:rPr dirty="0" err="1"/>
              <a:t>gevaarlijk</a:t>
            </a:r>
            <a:r>
              <a:rPr dirty="0"/>
              <a:t> </a:t>
            </a:r>
            <a:r>
              <a:rPr dirty="0" err="1"/>
              <a:t>afval</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Nooit</a:t>
            </a:r>
            <a:r>
              <a:rPr dirty="0"/>
              <a:t> </a:t>
            </a:r>
            <a:r>
              <a:rPr dirty="0" err="1"/>
              <a:t>mensen</a:t>
            </a:r>
            <a:r>
              <a:rPr dirty="0"/>
              <a:t> </a:t>
            </a:r>
            <a:r>
              <a:rPr dirty="0" err="1"/>
              <a:t>wegsturen</a:t>
            </a:r>
            <a:r>
              <a:rPr dirty="0"/>
              <a:t>, </a:t>
            </a:r>
            <a:r>
              <a:rPr dirty="0" err="1"/>
              <a:t>dan</a:t>
            </a:r>
            <a:r>
              <a:rPr dirty="0"/>
              <a:t> maar </a:t>
            </a:r>
            <a:r>
              <a:rPr dirty="0" err="1"/>
              <a:t>handhaving</a:t>
            </a:r>
            <a:r>
              <a:rPr dirty="0"/>
              <a:t> </a:t>
            </a:r>
            <a:r>
              <a:rPr dirty="0" err="1"/>
              <a:t>achteraf</a:t>
            </a:r>
            <a:r>
              <a:rPr dirty="0"/>
              <a:t> (</a:t>
            </a:r>
            <a:r>
              <a:rPr dirty="0" err="1"/>
              <a:t>kenteken</a:t>
            </a:r>
            <a:r>
              <a:rPr dirty="0"/>
              <a:t> </a:t>
            </a:r>
            <a:r>
              <a:rPr dirty="0" err="1"/>
              <a:t>opnemen</a:t>
            </a:r>
            <a:r>
              <a:rPr dirty="0"/>
              <a:t>), anders </a:t>
            </a:r>
            <a:r>
              <a:rPr dirty="0" err="1"/>
              <a:t>ligt</a:t>
            </a:r>
            <a:r>
              <a:rPr dirty="0"/>
              <a:t> het in de </a:t>
            </a:r>
            <a:r>
              <a:rPr dirty="0" err="1"/>
              <a:t>natuur</a:t>
            </a:r>
            <a:r>
              <a:rPr dirty="0"/>
              <a:t> </a:t>
            </a:r>
            <a:r>
              <a:rPr dirty="0" err="1"/>
              <a:t>en</a:t>
            </a:r>
            <a:r>
              <a:rPr dirty="0"/>
              <a:t> </a:t>
            </a:r>
            <a:r>
              <a:rPr dirty="0" err="1"/>
              <a:t>kost</a:t>
            </a:r>
            <a:r>
              <a:rPr dirty="0"/>
              <a:t> het de </a:t>
            </a:r>
            <a:r>
              <a:rPr dirty="0" err="1"/>
              <a:t>gemeente</a:t>
            </a:r>
            <a:r>
              <a:rPr dirty="0"/>
              <a:t> </a:t>
            </a:r>
            <a:r>
              <a:rPr dirty="0" err="1"/>
              <a:t>veel</a:t>
            </a:r>
            <a:r>
              <a:rPr dirty="0"/>
              <a:t> </a:t>
            </a:r>
            <a:r>
              <a:rPr dirty="0" err="1"/>
              <a:t>meer</a:t>
            </a:r>
            <a:r>
              <a:rPr dirty="0"/>
              <a:t> geld.</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Maak</a:t>
            </a:r>
            <a:r>
              <a:rPr dirty="0"/>
              <a:t> </a:t>
            </a:r>
            <a:r>
              <a:rPr dirty="0" err="1"/>
              <a:t>gebruik</a:t>
            </a:r>
            <a:r>
              <a:rPr dirty="0"/>
              <a:t> van de </a:t>
            </a:r>
            <a:r>
              <a:rPr dirty="0" err="1"/>
              <a:t>beschikbare</a:t>
            </a:r>
            <a:r>
              <a:rPr dirty="0"/>
              <a:t> </a:t>
            </a:r>
            <a:r>
              <a:rPr dirty="0" err="1"/>
              <a:t>materialen</a:t>
            </a:r>
            <a:r>
              <a:rPr dirty="0"/>
              <a:t>: </a:t>
            </a:r>
            <a:r>
              <a:rPr dirty="0" err="1"/>
              <a:t>brieven</a:t>
            </a:r>
            <a:r>
              <a:rPr dirty="0"/>
              <a:t>, </a:t>
            </a:r>
            <a:r>
              <a:rPr dirty="0" err="1"/>
              <a:t>handleiding</a:t>
            </a:r>
            <a:r>
              <a:rPr dirty="0"/>
              <a:t> </a:t>
            </a:r>
            <a:r>
              <a:rPr dirty="0" err="1"/>
              <a:t>en</a:t>
            </a:r>
            <a:r>
              <a:rPr dirty="0"/>
              <a:t> </a:t>
            </a:r>
            <a:r>
              <a:rPr dirty="0" err="1"/>
              <a:t>draaiboek</a:t>
            </a:r>
            <a:r>
              <a:rPr dirty="0"/>
              <a:t>.</a:t>
            </a:r>
          </a:p>
        </p:txBody>
      </p:sp>
      <p:pic>
        <p:nvPicPr>
          <p:cNvPr id="195" name="Schermafbeelding 2018-11-28 om 14.55.27.png"/>
          <p:cNvPicPr>
            <a:picLocks noChangeAspect="1"/>
          </p:cNvPicPr>
          <p:nvPr/>
        </p:nvPicPr>
        <p:blipFill>
          <a:blip r:embed="rId5">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872616" y="487680"/>
            <a:ext cx="12396022" cy="105054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4600" b="0" i="1">
                <a:latin typeface="Gill Sans"/>
                <a:ea typeface="Gill Sans"/>
                <a:cs typeface="Gill Sans"/>
                <a:sym typeface="Gill Sans"/>
              </a:defRPr>
            </a:pPr>
            <a:r>
              <a:rPr dirty="0" err="1"/>
              <a:t>Initiatieven</a:t>
            </a:r>
            <a:r>
              <a:rPr dirty="0"/>
              <a:t> </a:t>
            </a:r>
            <a:r>
              <a:rPr dirty="0" err="1"/>
              <a:t>grote</a:t>
            </a:r>
            <a:r>
              <a:rPr dirty="0"/>
              <a:t> </a:t>
            </a:r>
            <a:r>
              <a:rPr dirty="0" err="1"/>
              <a:t>daken</a:t>
            </a:r>
            <a:endParaRPr dirty="0"/>
          </a:p>
          <a:p>
            <a:pPr marR="3280590" algn="l" defTabSz="449580">
              <a:lnSpc>
                <a:spcPts val="2400"/>
              </a:lnSpc>
              <a:defRPr sz="900" b="0">
                <a:latin typeface="Lucida Sans"/>
                <a:ea typeface="Lucida Sans"/>
                <a:cs typeface="Lucida Sans"/>
                <a:sym typeface="Lucida Sans"/>
              </a:defRPr>
            </a:pPr>
            <a:endParaRPr dirty="0"/>
          </a:p>
          <a:p>
            <a:pPr algn="l" defTabSz="457200">
              <a:defRPr sz="1200" b="0">
                <a:latin typeface="Gill Sans Light"/>
                <a:ea typeface="Gill Sans Light"/>
                <a:cs typeface="Gill Sans Light"/>
                <a:sym typeface="Gill Sans Light"/>
              </a:defRPr>
            </a:pPr>
            <a:r>
              <a:rPr dirty="0" err="1"/>
              <a:t>Er</a:t>
            </a:r>
            <a:r>
              <a:rPr dirty="0"/>
              <a:t> </a:t>
            </a:r>
            <a:r>
              <a:rPr dirty="0" err="1"/>
              <a:t>zijn</a:t>
            </a:r>
            <a:r>
              <a:rPr dirty="0"/>
              <a:t> </a:t>
            </a:r>
            <a:r>
              <a:rPr dirty="0" err="1"/>
              <a:t>een</a:t>
            </a:r>
            <a:r>
              <a:rPr dirty="0"/>
              <a:t> </a:t>
            </a:r>
            <a:r>
              <a:rPr dirty="0" err="1"/>
              <a:t>aantal</a:t>
            </a:r>
            <a:r>
              <a:rPr dirty="0"/>
              <a:t> </a:t>
            </a:r>
            <a:r>
              <a:rPr dirty="0" err="1"/>
              <a:t>initiatieven</a:t>
            </a:r>
            <a:r>
              <a:rPr dirty="0"/>
              <a:t> om </a:t>
            </a:r>
            <a:r>
              <a:rPr dirty="0" err="1"/>
              <a:t>collectief</a:t>
            </a:r>
            <a:r>
              <a:rPr dirty="0"/>
              <a:t> </a:t>
            </a:r>
            <a:r>
              <a:rPr dirty="0" err="1"/>
              <a:t>grote</a:t>
            </a:r>
            <a:r>
              <a:rPr dirty="0"/>
              <a:t> </a:t>
            </a:r>
            <a:r>
              <a:rPr dirty="0" err="1"/>
              <a:t>daken</a:t>
            </a:r>
            <a:r>
              <a:rPr dirty="0"/>
              <a:t> </a:t>
            </a:r>
            <a:r>
              <a:rPr dirty="0" err="1"/>
              <a:t>te</a:t>
            </a:r>
            <a:r>
              <a:rPr dirty="0"/>
              <a:t> </a:t>
            </a:r>
            <a:r>
              <a:rPr dirty="0" err="1"/>
              <a:t>saneren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Ook</a:t>
            </a:r>
            <a:r>
              <a:rPr dirty="0"/>
              <a:t> ZLTO is </a:t>
            </a:r>
            <a:r>
              <a:rPr dirty="0" err="1"/>
              <a:t>actief</a:t>
            </a:r>
            <a:r>
              <a:rPr dirty="0"/>
              <a:t> </a:t>
            </a:r>
            <a:r>
              <a:rPr dirty="0" err="1"/>
              <a:t>bij</a:t>
            </a:r>
            <a:r>
              <a:rPr dirty="0"/>
              <a:t> het </a:t>
            </a:r>
            <a:r>
              <a:rPr dirty="0" err="1"/>
              <a:t>collectief</a:t>
            </a:r>
            <a:r>
              <a:rPr dirty="0"/>
              <a:t> </a:t>
            </a:r>
            <a:r>
              <a:rPr dirty="0" err="1"/>
              <a:t>saneren</a:t>
            </a:r>
            <a:r>
              <a:rPr dirty="0"/>
              <a:t> van </a:t>
            </a:r>
            <a:r>
              <a:rPr dirty="0" err="1"/>
              <a:t>asbestdaken</a:t>
            </a:r>
            <a:r>
              <a:rPr dirty="0"/>
              <a:t> </a:t>
            </a:r>
            <a:r>
              <a:rPr dirty="0" err="1"/>
              <a:t>zie</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https://www.zlto.nl/paginas/openbaar/themas-subthemas/veiligheid/lokale-aanpak-voor-versnelling-asbestsanering</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In Noord-Brabant </a:t>
            </a:r>
            <a:r>
              <a:rPr dirty="0" err="1"/>
              <a:t>neemt</a:t>
            </a:r>
            <a:r>
              <a:rPr dirty="0"/>
              <a:t> het </a:t>
            </a:r>
            <a:r>
              <a:rPr dirty="0" err="1"/>
              <a:t>aantal</a:t>
            </a:r>
            <a:r>
              <a:rPr dirty="0"/>
              <a:t> </a:t>
            </a:r>
            <a:r>
              <a:rPr dirty="0" err="1"/>
              <a:t>bedrijven</a:t>
            </a:r>
            <a:r>
              <a:rPr dirty="0"/>
              <a:t> in de </a:t>
            </a:r>
            <a:r>
              <a:rPr dirty="0" err="1"/>
              <a:t>veehouderij</a:t>
            </a:r>
            <a:r>
              <a:rPr dirty="0"/>
              <a:t> </a:t>
            </a:r>
            <a:r>
              <a:rPr dirty="0" err="1"/>
              <a:t>sterk</a:t>
            </a:r>
            <a:r>
              <a:rPr dirty="0"/>
              <a:t> </a:t>
            </a:r>
            <a:r>
              <a:rPr dirty="0" err="1"/>
              <a:t>af</a:t>
            </a:r>
            <a:r>
              <a:rPr dirty="0"/>
              <a:t>. </a:t>
            </a:r>
            <a:r>
              <a:rPr dirty="0" err="1"/>
              <a:t>Er</a:t>
            </a:r>
            <a:r>
              <a:rPr dirty="0"/>
              <a:t> </a:t>
            </a:r>
            <a:r>
              <a:rPr dirty="0" err="1"/>
              <a:t>staan</a:t>
            </a:r>
            <a:r>
              <a:rPr dirty="0"/>
              <a:t> </a:t>
            </a:r>
            <a:r>
              <a:rPr dirty="0" err="1"/>
              <a:t>veel</a:t>
            </a:r>
            <a:r>
              <a:rPr dirty="0"/>
              <a:t> </a:t>
            </a:r>
            <a:r>
              <a:rPr dirty="0" err="1"/>
              <a:t>stallen</a:t>
            </a:r>
            <a:r>
              <a:rPr dirty="0"/>
              <a:t> </a:t>
            </a:r>
            <a:r>
              <a:rPr dirty="0" err="1"/>
              <a:t>leeg</a:t>
            </a:r>
            <a:r>
              <a:rPr dirty="0"/>
              <a:t>, de </a:t>
            </a:r>
            <a:r>
              <a:rPr dirty="0" err="1"/>
              <a:t>zogenaamde</a:t>
            </a:r>
            <a:r>
              <a:rPr dirty="0"/>
              <a:t> </a:t>
            </a:r>
            <a:r>
              <a:rPr dirty="0" err="1"/>
              <a:t>vrijkomende</a:t>
            </a:r>
            <a:r>
              <a:rPr dirty="0"/>
              <a:t> </a:t>
            </a:r>
            <a:r>
              <a:rPr dirty="0" err="1"/>
              <a:t>agrarische</a:t>
            </a:r>
            <a:r>
              <a:rPr dirty="0"/>
              <a:t> </a:t>
            </a:r>
            <a:r>
              <a:rPr dirty="0" err="1"/>
              <a:t>bebouwing</a:t>
            </a:r>
            <a:r>
              <a:rPr dirty="0"/>
              <a:t> (VAB). </a:t>
            </a:r>
          </a:p>
          <a:p>
            <a:pPr algn="l" defTabSz="457200">
              <a:defRPr sz="1200" b="0">
                <a:latin typeface="Gill Sans Light"/>
                <a:ea typeface="Gill Sans Light"/>
                <a:cs typeface="Gill Sans Light"/>
                <a:sym typeface="Gill Sans Light"/>
              </a:defRPr>
            </a:pPr>
            <a:r>
              <a:rPr dirty="0"/>
              <a:t>In het </a:t>
            </a:r>
            <a:r>
              <a:rPr dirty="0" err="1"/>
              <a:t>kader</a:t>
            </a:r>
            <a:r>
              <a:rPr dirty="0"/>
              <a:t> van VAB’s is in Noord-</a:t>
            </a:r>
            <a:r>
              <a:rPr dirty="0" err="1"/>
              <a:t>Babant</a:t>
            </a:r>
            <a:r>
              <a:rPr dirty="0"/>
              <a:t> </a:t>
            </a:r>
            <a:r>
              <a:rPr dirty="0" err="1"/>
              <a:t>een</a:t>
            </a:r>
            <a:r>
              <a:rPr dirty="0"/>
              <a:t> project </a:t>
            </a:r>
            <a:r>
              <a:rPr dirty="0" err="1"/>
              <a:t>gaande</a:t>
            </a:r>
            <a:r>
              <a:rPr dirty="0"/>
              <a:t> </a:t>
            </a:r>
            <a:r>
              <a:rPr dirty="0" err="1"/>
              <a:t>onder</a:t>
            </a:r>
            <a:r>
              <a:rPr dirty="0"/>
              <a:t> de </a:t>
            </a:r>
            <a:r>
              <a:rPr dirty="0" err="1"/>
              <a:t>naam</a:t>
            </a:r>
            <a:r>
              <a:rPr dirty="0"/>
              <a:t> VAB-</a:t>
            </a:r>
            <a:r>
              <a:rPr dirty="0" err="1"/>
              <a:t>impuls</a:t>
            </a:r>
            <a:r>
              <a:rPr dirty="0"/>
              <a:t> </a:t>
            </a:r>
            <a:r>
              <a:rPr dirty="0" err="1"/>
              <a:t>waarbij</a:t>
            </a:r>
            <a:r>
              <a:rPr dirty="0"/>
              <a:t> (</a:t>
            </a:r>
            <a:r>
              <a:rPr dirty="0" err="1"/>
              <a:t>stoppende</a:t>
            </a:r>
            <a:r>
              <a:rPr dirty="0"/>
              <a:t>) </a:t>
            </a:r>
            <a:r>
              <a:rPr dirty="0" err="1"/>
              <a:t>agrariërs</a:t>
            </a:r>
            <a:r>
              <a:rPr dirty="0"/>
              <a:t> </a:t>
            </a:r>
            <a:r>
              <a:rPr dirty="0" err="1"/>
              <a:t>onafhankelijk</a:t>
            </a:r>
            <a:r>
              <a:rPr dirty="0"/>
              <a:t> </a:t>
            </a:r>
            <a:r>
              <a:rPr dirty="0" err="1"/>
              <a:t>geadviseerd</a:t>
            </a:r>
            <a:r>
              <a:rPr dirty="0"/>
              <a:t> </a:t>
            </a:r>
            <a:r>
              <a:rPr dirty="0" err="1"/>
              <a:t>worden</a:t>
            </a:r>
            <a:r>
              <a:rPr dirty="0"/>
              <a:t> met gratis </a:t>
            </a:r>
            <a:r>
              <a:rPr dirty="0" err="1"/>
              <a:t>adviesuren</a:t>
            </a:r>
            <a:r>
              <a:rPr dirty="0"/>
              <a:t>.</a:t>
            </a:r>
          </a:p>
          <a:p>
            <a:pPr algn="l" defTabSz="457200">
              <a:defRPr sz="1200" b="0">
                <a:latin typeface="Gill Sans Light"/>
                <a:ea typeface="Gill Sans Light"/>
                <a:cs typeface="Gill Sans Light"/>
                <a:sym typeface="Gill Sans Light"/>
              </a:defRPr>
            </a:pPr>
            <a:r>
              <a:rPr dirty="0"/>
              <a:t>(</a:t>
            </a:r>
            <a:r>
              <a:rPr dirty="0" err="1"/>
              <a:t>zie</a:t>
            </a:r>
            <a:r>
              <a:rPr dirty="0"/>
              <a:t>: </a:t>
            </a:r>
            <a:r>
              <a:rPr u="sng" dirty="0">
                <a:hlinkClick r:id="rId2"/>
              </a:rPr>
              <a:t>https://www.brabant.nl/subsites/vabimpuls</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4600" b="0" i="1">
                <a:latin typeface="Gill Sans"/>
                <a:ea typeface="Gill Sans"/>
                <a:cs typeface="Gill Sans"/>
                <a:sym typeface="Gill Sans"/>
              </a:defRPr>
            </a:pPr>
            <a:r>
              <a:rPr dirty="0" err="1"/>
              <a:t>Transitie</a:t>
            </a:r>
            <a:r>
              <a:rPr dirty="0"/>
              <a:t> </a:t>
            </a:r>
            <a:r>
              <a:rPr dirty="0" err="1"/>
              <a:t>veehouderij</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Gedeputeerde</a:t>
            </a:r>
            <a:r>
              <a:rPr dirty="0"/>
              <a:t> Staten van Noord-Brabant </a:t>
            </a:r>
            <a:r>
              <a:rPr dirty="0" err="1"/>
              <a:t>heeft</a:t>
            </a:r>
            <a:r>
              <a:rPr dirty="0"/>
              <a:t> op 10 </a:t>
            </a:r>
            <a:r>
              <a:rPr dirty="0" err="1"/>
              <a:t>oktober</a:t>
            </a:r>
            <a:r>
              <a:rPr dirty="0"/>
              <a:t> 2017 het </a:t>
            </a:r>
            <a:r>
              <a:rPr dirty="0" err="1"/>
              <a:t>Uitvoeringsprogramma</a:t>
            </a:r>
            <a:r>
              <a:rPr dirty="0"/>
              <a:t> </a:t>
            </a:r>
            <a:r>
              <a:rPr dirty="0" err="1"/>
              <a:t>ondersteunende</a:t>
            </a:r>
            <a:r>
              <a:rPr dirty="0"/>
              <a:t> </a:t>
            </a:r>
            <a:r>
              <a:rPr dirty="0" err="1"/>
              <a:t>maatregelen</a:t>
            </a:r>
            <a:r>
              <a:rPr dirty="0"/>
              <a:t> </a:t>
            </a:r>
            <a:r>
              <a:rPr dirty="0" err="1"/>
              <a:t>transitie</a:t>
            </a:r>
            <a:r>
              <a:rPr dirty="0"/>
              <a:t> </a:t>
            </a:r>
            <a:r>
              <a:rPr dirty="0" err="1"/>
              <a:t>Veehouderij</a:t>
            </a:r>
            <a:r>
              <a:rPr dirty="0"/>
              <a:t> </a:t>
            </a:r>
            <a:r>
              <a:rPr dirty="0" err="1"/>
              <a:t>vastgesteld</a:t>
            </a:r>
            <a:r>
              <a:rPr dirty="0"/>
              <a:t>. </a:t>
            </a:r>
            <a:r>
              <a:rPr dirty="0" err="1"/>
              <a:t>Dit</a:t>
            </a:r>
            <a:r>
              <a:rPr dirty="0"/>
              <a:t> </a:t>
            </a:r>
            <a:r>
              <a:rPr dirty="0" err="1"/>
              <a:t>programma</a:t>
            </a:r>
            <a:r>
              <a:rPr dirty="0"/>
              <a:t> is </a:t>
            </a:r>
          </a:p>
          <a:p>
            <a:pPr algn="l" defTabSz="457200">
              <a:defRPr sz="1200" b="0">
                <a:latin typeface="Gill Sans Light"/>
                <a:ea typeface="Gill Sans Light"/>
                <a:cs typeface="Gill Sans Light"/>
                <a:sym typeface="Gill Sans Light"/>
              </a:defRPr>
            </a:pPr>
            <a:r>
              <a:rPr dirty="0" err="1"/>
              <a:t>gericht</a:t>
            </a:r>
            <a:r>
              <a:rPr dirty="0"/>
              <a:t> op </a:t>
            </a:r>
            <a:r>
              <a:rPr dirty="0" err="1"/>
              <a:t>een</a:t>
            </a:r>
            <a:r>
              <a:rPr dirty="0"/>
              <a:t> </a:t>
            </a:r>
            <a:r>
              <a:rPr dirty="0" err="1"/>
              <a:t>verdere</a:t>
            </a:r>
            <a:r>
              <a:rPr dirty="0"/>
              <a:t> </a:t>
            </a:r>
            <a:r>
              <a:rPr dirty="0" err="1"/>
              <a:t>ontwikkeling</a:t>
            </a:r>
            <a:r>
              <a:rPr dirty="0"/>
              <a:t> van de </a:t>
            </a:r>
            <a:r>
              <a:rPr dirty="0" err="1"/>
              <a:t>veehouderij</a:t>
            </a:r>
            <a:r>
              <a:rPr dirty="0"/>
              <a:t> </a:t>
            </a:r>
            <a:r>
              <a:rPr dirty="0" err="1"/>
              <a:t>naar</a:t>
            </a:r>
            <a:r>
              <a:rPr dirty="0"/>
              <a:t> </a:t>
            </a:r>
            <a:r>
              <a:rPr dirty="0" err="1"/>
              <a:t>een</a:t>
            </a:r>
            <a:r>
              <a:rPr dirty="0"/>
              <a:t> </a:t>
            </a:r>
            <a:r>
              <a:rPr dirty="0" err="1"/>
              <a:t>duurzame</a:t>
            </a:r>
            <a:r>
              <a:rPr dirty="0"/>
              <a:t> </a:t>
            </a:r>
            <a:r>
              <a:rPr dirty="0" err="1"/>
              <a:t>en</a:t>
            </a:r>
            <a:r>
              <a:rPr dirty="0"/>
              <a:t> </a:t>
            </a:r>
            <a:r>
              <a:rPr dirty="0" err="1"/>
              <a:t>rendabele</a:t>
            </a:r>
            <a:r>
              <a:rPr dirty="0"/>
              <a:t> sector.</a:t>
            </a:r>
          </a:p>
          <a:p>
            <a:pPr algn="l" defTabSz="457200">
              <a:defRPr sz="1200" b="0">
                <a:latin typeface="Gill Sans Light"/>
                <a:ea typeface="Gill Sans Light"/>
                <a:cs typeface="Gill Sans Light"/>
                <a:sym typeface="Gill Sans Light"/>
              </a:defRPr>
            </a:pPr>
            <a:r>
              <a:rPr dirty="0"/>
              <a:t> </a:t>
            </a:r>
          </a:p>
          <a:p>
            <a:pPr algn="l" defTabSz="457200">
              <a:defRPr sz="1200" b="0">
                <a:latin typeface="Gill Sans Light"/>
                <a:ea typeface="Gill Sans Light"/>
                <a:cs typeface="Gill Sans Light"/>
                <a:sym typeface="Gill Sans Light"/>
              </a:defRPr>
            </a:pPr>
            <a:r>
              <a:rPr dirty="0" err="1"/>
              <a:t>Gedeputeerde</a:t>
            </a:r>
            <a:r>
              <a:rPr dirty="0"/>
              <a:t> Staten </a:t>
            </a:r>
            <a:r>
              <a:rPr dirty="0" err="1"/>
              <a:t>streven</a:t>
            </a:r>
            <a:r>
              <a:rPr dirty="0"/>
              <a:t> </a:t>
            </a:r>
            <a:r>
              <a:rPr dirty="0" err="1"/>
              <a:t>bij</a:t>
            </a:r>
            <a:r>
              <a:rPr dirty="0"/>
              <a:t> de </a:t>
            </a:r>
            <a:r>
              <a:rPr dirty="0" err="1"/>
              <a:t>uitvoering</a:t>
            </a:r>
            <a:r>
              <a:rPr dirty="0"/>
              <a:t> van </a:t>
            </a:r>
            <a:r>
              <a:rPr dirty="0" err="1"/>
              <a:t>dit</a:t>
            </a:r>
            <a:r>
              <a:rPr dirty="0"/>
              <a:t> </a:t>
            </a:r>
            <a:r>
              <a:rPr dirty="0" err="1"/>
              <a:t>programma</a:t>
            </a:r>
            <a:r>
              <a:rPr dirty="0"/>
              <a:t> </a:t>
            </a:r>
            <a:r>
              <a:rPr dirty="0" err="1"/>
              <a:t>naar</a:t>
            </a:r>
            <a:r>
              <a:rPr dirty="0"/>
              <a:t> </a:t>
            </a:r>
            <a:r>
              <a:rPr dirty="0" err="1"/>
              <a:t>een</a:t>
            </a:r>
            <a:r>
              <a:rPr dirty="0"/>
              <a:t> </a:t>
            </a:r>
            <a:r>
              <a:rPr dirty="0" err="1"/>
              <a:t>financieel</a:t>
            </a:r>
            <a:r>
              <a:rPr dirty="0"/>
              <a:t> </a:t>
            </a:r>
            <a:r>
              <a:rPr dirty="0" err="1"/>
              <a:t>gezonde</a:t>
            </a:r>
            <a:r>
              <a:rPr dirty="0"/>
              <a:t> </a:t>
            </a:r>
            <a:r>
              <a:rPr dirty="0" err="1"/>
              <a:t>en</a:t>
            </a:r>
            <a:r>
              <a:rPr dirty="0"/>
              <a:t> </a:t>
            </a:r>
            <a:r>
              <a:rPr dirty="0" err="1"/>
              <a:t>vitale</a:t>
            </a:r>
            <a:r>
              <a:rPr dirty="0"/>
              <a:t> sector die op </a:t>
            </a:r>
            <a:r>
              <a:rPr dirty="0" err="1"/>
              <a:t>rechtmatige</a:t>
            </a:r>
            <a:r>
              <a:rPr dirty="0"/>
              <a:t> </a:t>
            </a:r>
            <a:r>
              <a:rPr dirty="0" err="1"/>
              <a:t>wijze</a:t>
            </a:r>
            <a:r>
              <a:rPr dirty="0"/>
              <a:t> het </a:t>
            </a:r>
            <a:r>
              <a:rPr dirty="0" err="1"/>
              <a:t>hoofd</a:t>
            </a:r>
            <a:r>
              <a:rPr dirty="0"/>
              <a:t> </a:t>
            </a:r>
            <a:r>
              <a:rPr dirty="0" err="1"/>
              <a:t>weet</a:t>
            </a:r>
            <a:r>
              <a:rPr dirty="0"/>
              <a:t> </a:t>
            </a:r>
            <a:r>
              <a:rPr dirty="0" err="1"/>
              <a:t>te</a:t>
            </a:r>
            <a:r>
              <a:rPr dirty="0"/>
              <a:t> </a:t>
            </a:r>
            <a:r>
              <a:rPr dirty="0" err="1"/>
              <a:t>bieden</a:t>
            </a:r>
            <a:r>
              <a:rPr dirty="0"/>
              <a:t> </a:t>
            </a:r>
            <a:r>
              <a:rPr dirty="0" err="1"/>
              <a:t>aan</a:t>
            </a:r>
            <a:r>
              <a:rPr dirty="0"/>
              <a:t> de </a:t>
            </a:r>
            <a:r>
              <a:rPr dirty="0" err="1"/>
              <a:t>uitdagingen</a:t>
            </a:r>
            <a:r>
              <a:rPr dirty="0"/>
              <a:t> </a:t>
            </a:r>
          </a:p>
          <a:p>
            <a:pPr algn="l" defTabSz="457200">
              <a:defRPr sz="1200" b="0">
                <a:latin typeface="Gill Sans Light"/>
                <a:ea typeface="Gill Sans Light"/>
                <a:cs typeface="Gill Sans Light"/>
                <a:sym typeface="Gill Sans Light"/>
              </a:defRPr>
            </a:pPr>
            <a:r>
              <a:rPr dirty="0"/>
              <a:t>die </a:t>
            </a:r>
            <a:r>
              <a:rPr dirty="0" err="1"/>
              <a:t>er</a:t>
            </a:r>
            <a:r>
              <a:rPr dirty="0"/>
              <a:t> </a:t>
            </a:r>
            <a:r>
              <a:rPr dirty="0" err="1"/>
              <a:t>liggen</a:t>
            </a:r>
            <a:r>
              <a:rPr dirty="0"/>
              <a:t> op het </a:t>
            </a:r>
            <a:r>
              <a:rPr dirty="0" err="1"/>
              <a:t>terrein</a:t>
            </a:r>
            <a:r>
              <a:rPr dirty="0"/>
              <a:t> van milieu, </a:t>
            </a:r>
            <a:r>
              <a:rPr dirty="0" err="1"/>
              <a:t>volksgezondheid</a:t>
            </a:r>
            <a:r>
              <a:rPr dirty="0"/>
              <a:t> </a:t>
            </a:r>
            <a:r>
              <a:rPr dirty="0" err="1"/>
              <a:t>en</a:t>
            </a:r>
            <a:r>
              <a:rPr dirty="0"/>
              <a:t> </a:t>
            </a:r>
            <a:r>
              <a:rPr dirty="0" err="1"/>
              <a:t>dierenwelzijn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stallen</a:t>
            </a:r>
            <a:r>
              <a:rPr dirty="0"/>
              <a:t> met </a:t>
            </a:r>
            <a:r>
              <a:rPr dirty="0" err="1"/>
              <a:t>asbestdaken</a:t>
            </a:r>
            <a:r>
              <a:rPr dirty="0"/>
              <a:t> </a:t>
            </a:r>
            <a:r>
              <a:rPr dirty="0" err="1"/>
              <a:t>zijn</a:t>
            </a:r>
            <a:r>
              <a:rPr dirty="0"/>
              <a:t> </a:t>
            </a:r>
            <a:r>
              <a:rPr dirty="0" err="1"/>
              <a:t>zelden</a:t>
            </a:r>
            <a:r>
              <a:rPr dirty="0"/>
              <a:t> nog </a:t>
            </a:r>
            <a:r>
              <a:rPr dirty="0" err="1"/>
              <a:t>geschikt</a:t>
            </a:r>
            <a:r>
              <a:rPr dirty="0"/>
              <a:t> </a:t>
            </a:r>
            <a:r>
              <a:rPr dirty="0" err="1"/>
              <a:t>voor</a:t>
            </a:r>
            <a:r>
              <a:rPr dirty="0"/>
              <a:t> de </a:t>
            </a:r>
            <a:r>
              <a:rPr dirty="0" err="1"/>
              <a:t>moderne</a:t>
            </a:r>
            <a:r>
              <a:rPr dirty="0"/>
              <a:t> </a:t>
            </a:r>
          </a:p>
          <a:p>
            <a:pPr algn="l" defTabSz="457200">
              <a:defRPr sz="1200" b="0">
                <a:latin typeface="Gill Sans Light"/>
                <a:ea typeface="Gill Sans Light"/>
                <a:cs typeface="Gill Sans Light"/>
                <a:sym typeface="Gill Sans Light"/>
              </a:defRPr>
            </a:pPr>
            <a:r>
              <a:rPr dirty="0" err="1"/>
              <a:t>veehouderij</a:t>
            </a:r>
            <a:r>
              <a:rPr dirty="0"/>
              <a:t>.  </a:t>
            </a:r>
            <a:r>
              <a:rPr dirty="0" err="1"/>
              <a:t>Asbestdak</a:t>
            </a:r>
            <a:r>
              <a:rPr dirty="0"/>
              <a:t> </a:t>
            </a:r>
            <a:r>
              <a:rPr dirty="0" err="1"/>
              <a:t>eraf</a:t>
            </a:r>
            <a:r>
              <a:rPr dirty="0"/>
              <a:t> </a:t>
            </a:r>
            <a:r>
              <a:rPr dirty="0" err="1"/>
              <a:t>en</a:t>
            </a:r>
            <a:r>
              <a:rPr dirty="0"/>
              <a:t> </a:t>
            </a:r>
            <a:r>
              <a:rPr dirty="0" err="1"/>
              <a:t>zonnepanelen</a:t>
            </a:r>
            <a:r>
              <a:rPr dirty="0"/>
              <a:t> </a:t>
            </a:r>
            <a:r>
              <a:rPr dirty="0" err="1"/>
              <a:t>erop</a:t>
            </a:r>
            <a:r>
              <a:rPr dirty="0"/>
              <a:t> </a:t>
            </a:r>
            <a:r>
              <a:rPr dirty="0" err="1"/>
              <a:t>en</a:t>
            </a:r>
            <a:r>
              <a:rPr dirty="0"/>
              <a:t> </a:t>
            </a:r>
            <a:r>
              <a:rPr dirty="0" err="1"/>
              <a:t>doorgaan</a:t>
            </a:r>
            <a:r>
              <a:rPr dirty="0"/>
              <a:t> met </a:t>
            </a:r>
            <a:r>
              <a:rPr dirty="0" err="1"/>
              <a:t>gebruik</a:t>
            </a:r>
            <a:r>
              <a:rPr dirty="0"/>
              <a:t> </a:t>
            </a:r>
            <a:r>
              <a:rPr dirty="0" err="1"/>
              <a:t>als</a:t>
            </a:r>
            <a:r>
              <a:rPr dirty="0"/>
              <a:t> </a:t>
            </a:r>
            <a:r>
              <a:rPr dirty="0" err="1"/>
              <a:t>veestal</a:t>
            </a:r>
            <a:r>
              <a:rPr dirty="0"/>
              <a:t> </a:t>
            </a:r>
          </a:p>
          <a:p>
            <a:pPr algn="l" defTabSz="457200">
              <a:defRPr sz="1200" b="0">
                <a:latin typeface="Gill Sans Light"/>
                <a:ea typeface="Gill Sans Light"/>
                <a:cs typeface="Gill Sans Light"/>
                <a:sym typeface="Gill Sans Light"/>
              </a:defRPr>
            </a:pPr>
            <a:r>
              <a:rPr dirty="0"/>
              <a:t>is in het </a:t>
            </a:r>
            <a:r>
              <a:rPr dirty="0" err="1"/>
              <a:t>kader</a:t>
            </a:r>
            <a:r>
              <a:rPr dirty="0"/>
              <a:t> van </a:t>
            </a:r>
            <a:r>
              <a:rPr dirty="0" err="1"/>
              <a:t>fijnstof</a:t>
            </a:r>
            <a:r>
              <a:rPr dirty="0"/>
              <a:t>, </a:t>
            </a:r>
            <a:r>
              <a:rPr dirty="0" err="1"/>
              <a:t>geur</a:t>
            </a:r>
            <a:r>
              <a:rPr dirty="0"/>
              <a:t> </a:t>
            </a:r>
            <a:r>
              <a:rPr dirty="0" err="1"/>
              <a:t>en</a:t>
            </a:r>
            <a:r>
              <a:rPr dirty="0"/>
              <a:t> </a:t>
            </a:r>
            <a:r>
              <a:rPr dirty="0" err="1"/>
              <a:t>endotoxinen</a:t>
            </a:r>
            <a:r>
              <a:rPr dirty="0"/>
              <a:t> (</a:t>
            </a:r>
            <a:r>
              <a:rPr dirty="0" err="1"/>
              <a:t>celwanden</a:t>
            </a:r>
            <a:r>
              <a:rPr dirty="0"/>
              <a:t> van </a:t>
            </a:r>
            <a:r>
              <a:rPr dirty="0" err="1"/>
              <a:t>bacteriën</a:t>
            </a:r>
            <a:r>
              <a:rPr dirty="0"/>
              <a:t> die </a:t>
            </a:r>
            <a:r>
              <a:rPr dirty="0" err="1"/>
              <a:t>onder</a:t>
            </a:r>
            <a:r>
              <a:rPr dirty="0"/>
              <a:t> </a:t>
            </a:r>
          </a:p>
          <a:p>
            <a:pPr algn="l" defTabSz="457200">
              <a:defRPr sz="1200" b="0">
                <a:latin typeface="Gill Sans Light"/>
                <a:ea typeface="Gill Sans Light"/>
                <a:cs typeface="Gill Sans Light"/>
                <a:sym typeface="Gill Sans Light"/>
              </a:defRPr>
            </a:pPr>
            <a:r>
              <a:rPr dirty="0" err="1"/>
              <a:t>andere</a:t>
            </a:r>
            <a:r>
              <a:rPr dirty="0"/>
              <a:t> </a:t>
            </a:r>
            <a:r>
              <a:rPr dirty="0" err="1"/>
              <a:t>allergische</a:t>
            </a:r>
            <a:r>
              <a:rPr dirty="0"/>
              <a:t> </a:t>
            </a:r>
            <a:r>
              <a:rPr dirty="0" err="1"/>
              <a:t>reacties</a:t>
            </a:r>
            <a:r>
              <a:rPr dirty="0"/>
              <a:t> </a:t>
            </a:r>
            <a:r>
              <a:rPr dirty="0" err="1"/>
              <a:t>bij</a:t>
            </a:r>
            <a:r>
              <a:rPr dirty="0"/>
              <a:t> </a:t>
            </a:r>
            <a:r>
              <a:rPr dirty="0" err="1"/>
              <a:t>mensen</a:t>
            </a:r>
            <a:r>
              <a:rPr dirty="0"/>
              <a:t> </a:t>
            </a:r>
            <a:r>
              <a:rPr dirty="0" err="1"/>
              <a:t>kunnen</a:t>
            </a:r>
            <a:r>
              <a:rPr dirty="0"/>
              <a:t> </a:t>
            </a:r>
            <a:r>
              <a:rPr dirty="0" err="1"/>
              <a:t>oproepen</a:t>
            </a:r>
            <a:r>
              <a:rPr dirty="0"/>
              <a:t>) heel </a:t>
            </a:r>
            <a:r>
              <a:rPr dirty="0" err="1"/>
              <a:t>onverstandig</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Een</a:t>
            </a:r>
            <a:r>
              <a:rPr dirty="0"/>
              <a:t> </a:t>
            </a:r>
            <a:r>
              <a:rPr dirty="0" err="1"/>
              <a:t>onderdeel</a:t>
            </a:r>
            <a:r>
              <a:rPr dirty="0"/>
              <a:t> van </a:t>
            </a:r>
            <a:r>
              <a:rPr dirty="0" err="1"/>
              <a:t>deze</a:t>
            </a:r>
            <a:r>
              <a:rPr dirty="0"/>
              <a:t> </a:t>
            </a:r>
            <a:r>
              <a:rPr dirty="0" err="1"/>
              <a:t>transitie</a:t>
            </a:r>
            <a:r>
              <a:rPr dirty="0"/>
              <a:t> is het </a:t>
            </a:r>
            <a:r>
              <a:rPr dirty="0" err="1"/>
              <a:t>saneren</a:t>
            </a:r>
            <a:r>
              <a:rPr dirty="0"/>
              <a:t> van de </a:t>
            </a:r>
            <a:r>
              <a:rPr dirty="0" err="1"/>
              <a:t>asbestdaken</a:t>
            </a:r>
            <a:r>
              <a:rPr dirty="0"/>
              <a:t>. </a:t>
            </a:r>
            <a:r>
              <a:rPr dirty="0" err="1"/>
              <a:t>Voor</a:t>
            </a:r>
            <a:r>
              <a:rPr dirty="0"/>
              <a:t> </a:t>
            </a:r>
            <a:r>
              <a:rPr dirty="0" err="1"/>
              <a:t>vele</a:t>
            </a:r>
            <a:r>
              <a:rPr dirty="0"/>
              <a:t> </a:t>
            </a:r>
            <a:r>
              <a:rPr dirty="0" err="1"/>
              <a:t>leegstaande</a:t>
            </a:r>
            <a:r>
              <a:rPr dirty="0"/>
              <a:t> </a:t>
            </a:r>
          </a:p>
          <a:p>
            <a:pPr algn="l" defTabSz="457200">
              <a:defRPr sz="1200" b="0">
                <a:latin typeface="Gill Sans Light"/>
                <a:ea typeface="Gill Sans Light"/>
                <a:cs typeface="Gill Sans Light"/>
                <a:sym typeface="Gill Sans Light"/>
              </a:defRPr>
            </a:pPr>
            <a:r>
              <a:rPr dirty="0"/>
              <a:t>of </a:t>
            </a:r>
            <a:r>
              <a:rPr dirty="0" err="1"/>
              <a:t>leegkomende</a:t>
            </a:r>
            <a:r>
              <a:rPr dirty="0"/>
              <a:t> </a:t>
            </a:r>
            <a:r>
              <a:rPr dirty="0" err="1"/>
              <a:t>bebouwing</a:t>
            </a:r>
            <a:r>
              <a:rPr dirty="0"/>
              <a:t> </a:t>
            </a:r>
            <a:r>
              <a:rPr dirty="0" err="1"/>
              <a:t>betekent</a:t>
            </a:r>
            <a:r>
              <a:rPr dirty="0"/>
              <a:t> het of </a:t>
            </a:r>
            <a:r>
              <a:rPr dirty="0" err="1"/>
              <a:t>een</a:t>
            </a:r>
            <a:r>
              <a:rPr dirty="0"/>
              <a:t> </a:t>
            </a:r>
            <a:r>
              <a:rPr dirty="0" err="1"/>
              <a:t>andere</a:t>
            </a:r>
            <a:r>
              <a:rPr dirty="0"/>
              <a:t> </a:t>
            </a:r>
            <a:r>
              <a:rPr dirty="0" err="1"/>
              <a:t>bestemming</a:t>
            </a:r>
            <a:r>
              <a:rPr dirty="0"/>
              <a:t> of </a:t>
            </a:r>
            <a:r>
              <a:rPr dirty="0" err="1"/>
              <a:t>slopen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Het </a:t>
            </a:r>
            <a:r>
              <a:rPr dirty="0" err="1"/>
              <a:t>bedrijf</a:t>
            </a:r>
            <a:r>
              <a:rPr dirty="0"/>
              <a:t> </a:t>
            </a:r>
            <a:r>
              <a:rPr dirty="0" err="1"/>
              <a:t>Asbestschakel</a:t>
            </a:r>
            <a:r>
              <a:rPr dirty="0"/>
              <a:t> </a:t>
            </a:r>
            <a:r>
              <a:rPr dirty="0" err="1"/>
              <a:t>heeft</a:t>
            </a:r>
            <a:r>
              <a:rPr dirty="0"/>
              <a:t> de </a:t>
            </a:r>
            <a:r>
              <a:rPr dirty="0" err="1"/>
              <a:t>aanbesteding</a:t>
            </a:r>
            <a:r>
              <a:rPr dirty="0"/>
              <a:t> </a:t>
            </a:r>
            <a:r>
              <a:rPr dirty="0" err="1"/>
              <a:t>gewonnen</a:t>
            </a:r>
            <a:r>
              <a:rPr dirty="0"/>
              <a:t> om het </a:t>
            </a:r>
            <a:r>
              <a:rPr dirty="0" err="1"/>
              <a:t>saneren</a:t>
            </a:r>
            <a:r>
              <a:rPr dirty="0"/>
              <a:t> </a:t>
            </a:r>
            <a:r>
              <a:rPr dirty="0" err="1"/>
              <a:t>en</a:t>
            </a:r>
            <a:r>
              <a:rPr dirty="0"/>
              <a:t> </a:t>
            </a:r>
            <a:r>
              <a:rPr dirty="0" err="1"/>
              <a:t>slopen</a:t>
            </a:r>
            <a:r>
              <a:rPr dirty="0"/>
              <a:t> in </a:t>
            </a:r>
          </a:p>
          <a:p>
            <a:pPr algn="l" defTabSz="457200">
              <a:defRPr sz="1200" b="0">
                <a:latin typeface="Gill Sans Light"/>
                <a:ea typeface="Gill Sans Light"/>
                <a:cs typeface="Gill Sans Light"/>
                <a:sym typeface="Gill Sans Light"/>
              </a:defRPr>
            </a:pPr>
            <a:r>
              <a:rPr dirty="0"/>
              <a:t>Noord-Brabant met </a:t>
            </a:r>
            <a:r>
              <a:rPr dirty="0" err="1"/>
              <a:t>behulp</a:t>
            </a:r>
            <a:r>
              <a:rPr dirty="0"/>
              <a:t> van locale </a:t>
            </a:r>
            <a:r>
              <a:rPr dirty="0" err="1"/>
              <a:t>bedrijven</a:t>
            </a:r>
            <a:r>
              <a:rPr dirty="0"/>
              <a:t> </a:t>
            </a:r>
            <a:r>
              <a:rPr dirty="0" err="1"/>
              <a:t>te</a:t>
            </a:r>
            <a:r>
              <a:rPr dirty="0"/>
              <a:t> </a:t>
            </a:r>
            <a:r>
              <a:rPr dirty="0" err="1"/>
              <a:t>gaan</a:t>
            </a:r>
            <a:r>
              <a:rPr dirty="0"/>
              <a:t> </a:t>
            </a:r>
            <a:r>
              <a:rPr dirty="0" err="1"/>
              <a:t>organiseren</a:t>
            </a:r>
            <a:r>
              <a:rPr dirty="0"/>
              <a:t>.</a:t>
            </a:r>
          </a:p>
          <a:p>
            <a:pPr algn="l" defTabSz="457200">
              <a:defRPr sz="1200" b="0">
                <a:latin typeface="Gill Sans Light"/>
                <a:ea typeface="Gill Sans Light"/>
                <a:cs typeface="Gill Sans Light"/>
                <a:sym typeface="Gill Sans Light"/>
              </a:defRPr>
            </a:pPr>
            <a:r>
              <a:rPr dirty="0"/>
              <a:t>Met </a:t>
            </a:r>
            <a:r>
              <a:rPr dirty="0" err="1"/>
              <a:t>een</a:t>
            </a:r>
            <a:r>
              <a:rPr dirty="0"/>
              <a:t> </a:t>
            </a:r>
            <a:r>
              <a:rPr dirty="0" err="1"/>
              <a:t>internetapplicatie</a:t>
            </a:r>
            <a:r>
              <a:rPr dirty="0"/>
              <a:t> </a:t>
            </a:r>
            <a:r>
              <a:rPr dirty="0" err="1"/>
              <a:t>kunnen</a:t>
            </a:r>
            <a:r>
              <a:rPr dirty="0"/>
              <a:t> </a:t>
            </a:r>
            <a:r>
              <a:rPr dirty="0" err="1"/>
              <a:t>deelnemers</a:t>
            </a:r>
            <a:r>
              <a:rPr dirty="0"/>
              <a:t> </a:t>
            </a:r>
            <a:r>
              <a:rPr dirty="0" err="1"/>
              <a:t>transparant</a:t>
            </a:r>
            <a:r>
              <a:rPr dirty="0"/>
              <a:t> </a:t>
            </a:r>
            <a:r>
              <a:rPr dirty="0" err="1"/>
              <a:t>zien</a:t>
            </a:r>
            <a:r>
              <a:rPr dirty="0"/>
              <a:t> wat de </a:t>
            </a:r>
            <a:r>
              <a:rPr dirty="0" err="1"/>
              <a:t>kosten</a:t>
            </a:r>
            <a:r>
              <a:rPr dirty="0"/>
              <a:t> </a:t>
            </a:r>
            <a:r>
              <a:rPr dirty="0" err="1"/>
              <a:t>zijn</a:t>
            </a:r>
            <a:r>
              <a:rPr dirty="0"/>
              <a:t> </a:t>
            </a:r>
            <a:r>
              <a:rPr dirty="0" err="1"/>
              <a:t>voor</a:t>
            </a:r>
            <a:r>
              <a:rPr dirty="0"/>
              <a:t> </a:t>
            </a:r>
          </a:p>
          <a:p>
            <a:pPr algn="l" defTabSz="457200">
              <a:defRPr sz="1200" b="0">
                <a:latin typeface="Gill Sans Light"/>
                <a:ea typeface="Gill Sans Light"/>
                <a:cs typeface="Gill Sans Light"/>
                <a:sym typeface="Gill Sans Light"/>
              </a:defRPr>
            </a:pPr>
            <a:r>
              <a:rPr dirty="0" err="1"/>
              <a:t>saneren</a:t>
            </a:r>
            <a:r>
              <a:rPr dirty="0"/>
              <a:t> van </a:t>
            </a:r>
            <a:r>
              <a:rPr dirty="0" err="1"/>
              <a:t>asbestdaken</a:t>
            </a:r>
            <a:r>
              <a:rPr dirty="0"/>
              <a:t> </a:t>
            </a:r>
            <a:r>
              <a:rPr dirty="0" err="1"/>
              <a:t>een</a:t>
            </a:r>
            <a:r>
              <a:rPr dirty="0"/>
              <a:t> </a:t>
            </a:r>
            <a:r>
              <a:rPr dirty="0" err="1"/>
              <a:t>nieuw</a:t>
            </a:r>
            <a:r>
              <a:rPr dirty="0"/>
              <a:t> </a:t>
            </a:r>
            <a:r>
              <a:rPr dirty="0" err="1"/>
              <a:t>dak</a:t>
            </a:r>
            <a:r>
              <a:rPr dirty="0"/>
              <a:t> of </a:t>
            </a:r>
            <a:r>
              <a:rPr dirty="0" err="1"/>
              <a:t>slopen</a:t>
            </a:r>
            <a:r>
              <a:rPr dirty="0"/>
              <a:t> van het </a:t>
            </a:r>
            <a:r>
              <a:rPr dirty="0" err="1"/>
              <a:t>gebouw</a:t>
            </a:r>
            <a:r>
              <a:rPr dirty="0"/>
              <a:t>. (</a:t>
            </a:r>
            <a:r>
              <a:rPr dirty="0" err="1"/>
              <a:t>zie</a:t>
            </a:r>
            <a:r>
              <a:rPr dirty="0"/>
              <a:t>: </a:t>
            </a:r>
            <a:r>
              <a:rPr u="sng" dirty="0">
                <a:hlinkClick r:id="rId3"/>
              </a:rPr>
              <a:t>https://asbestschakel.nl</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Gestart</a:t>
            </a:r>
            <a:r>
              <a:rPr dirty="0"/>
              <a:t> </a:t>
            </a:r>
            <a:r>
              <a:rPr dirty="0" err="1"/>
              <a:t>wordt</a:t>
            </a:r>
            <a:r>
              <a:rPr dirty="0"/>
              <a:t> met </a:t>
            </a:r>
            <a:r>
              <a:rPr dirty="0" err="1"/>
              <a:t>een</a:t>
            </a:r>
            <a:r>
              <a:rPr dirty="0"/>
              <a:t> </a:t>
            </a:r>
            <a:r>
              <a:rPr dirty="0" err="1"/>
              <a:t>viertal</a:t>
            </a:r>
            <a:r>
              <a:rPr dirty="0"/>
              <a:t>, </a:t>
            </a:r>
            <a:r>
              <a:rPr dirty="0" err="1"/>
              <a:t>deels</a:t>
            </a:r>
            <a:r>
              <a:rPr dirty="0"/>
              <a:t> </a:t>
            </a:r>
            <a:r>
              <a:rPr dirty="0" err="1"/>
              <a:t>combinaties</a:t>
            </a:r>
            <a:r>
              <a:rPr dirty="0"/>
              <a:t> van </a:t>
            </a:r>
            <a:r>
              <a:rPr dirty="0" err="1"/>
              <a:t>gemeenten</a:t>
            </a:r>
            <a:r>
              <a:rPr dirty="0"/>
              <a:t>:</a:t>
            </a:r>
          </a:p>
          <a:p>
            <a:pPr algn="l" defTabSz="457200">
              <a:defRPr sz="1200" b="0">
                <a:latin typeface="Gill Sans Light"/>
                <a:ea typeface="Gill Sans Light"/>
                <a:cs typeface="Gill Sans Light"/>
                <a:sym typeface="Gill Sans Light"/>
              </a:defRPr>
            </a:pPr>
            <a:r>
              <a:rPr dirty="0" err="1"/>
              <a:t>Bernheze</a:t>
            </a:r>
            <a:r>
              <a:rPr dirty="0"/>
              <a:t> </a:t>
            </a:r>
            <a:r>
              <a:rPr dirty="0" err="1"/>
              <a:t>en</a:t>
            </a:r>
            <a:r>
              <a:rPr dirty="0"/>
              <a:t> </a:t>
            </a:r>
            <a:r>
              <a:rPr dirty="0" err="1"/>
              <a:t>Landerd</a:t>
            </a:r>
            <a:r>
              <a:rPr dirty="0"/>
              <a:t> / Zundert;/ </a:t>
            </a:r>
            <a:r>
              <a:rPr dirty="0" err="1"/>
              <a:t>Bergeijk</a:t>
            </a:r>
            <a:r>
              <a:rPr dirty="0"/>
              <a:t> </a:t>
            </a:r>
            <a:r>
              <a:rPr dirty="0" err="1"/>
              <a:t>en</a:t>
            </a:r>
            <a:r>
              <a:rPr dirty="0"/>
              <a:t> Bladel / </a:t>
            </a:r>
            <a:r>
              <a:rPr dirty="0" err="1"/>
              <a:t>Gemert-Bakel</a:t>
            </a:r>
            <a:endParaRPr dirty="0"/>
          </a:p>
          <a:p>
            <a:pPr algn="l" defTabSz="457200">
              <a:defRPr sz="1200" b="0">
                <a:latin typeface="Gill Sans Light"/>
                <a:ea typeface="Gill Sans Light"/>
                <a:cs typeface="Gill Sans Light"/>
                <a:sym typeface="Gill Sans Light"/>
              </a:defRPr>
            </a:pPr>
            <a:r>
              <a:rPr dirty="0" err="1"/>
              <a:t>Andere</a:t>
            </a:r>
            <a:r>
              <a:rPr dirty="0"/>
              <a:t> </a:t>
            </a:r>
            <a:r>
              <a:rPr dirty="0" err="1"/>
              <a:t>gemeenten</a:t>
            </a:r>
            <a:r>
              <a:rPr dirty="0"/>
              <a:t> </a:t>
            </a:r>
            <a:r>
              <a:rPr dirty="0" err="1"/>
              <a:t>kunnen</a:t>
            </a:r>
            <a:r>
              <a:rPr dirty="0"/>
              <a:t> in </a:t>
            </a:r>
            <a:r>
              <a:rPr dirty="0" err="1"/>
              <a:t>een</a:t>
            </a:r>
            <a:r>
              <a:rPr dirty="0"/>
              <a:t> later stadium </a:t>
            </a:r>
            <a:r>
              <a:rPr dirty="0" err="1"/>
              <a:t>volgen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Voor</a:t>
            </a:r>
            <a:r>
              <a:rPr dirty="0"/>
              <a:t> het </a:t>
            </a:r>
            <a:r>
              <a:rPr dirty="0" err="1"/>
              <a:t>opstellen</a:t>
            </a:r>
            <a:r>
              <a:rPr dirty="0"/>
              <a:t> van </a:t>
            </a:r>
            <a:r>
              <a:rPr dirty="0" err="1"/>
              <a:t>gemeentelijk</a:t>
            </a:r>
            <a:r>
              <a:rPr dirty="0"/>
              <a:t> </a:t>
            </a:r>
            <a:r>
              <a:rPr dirty="0" err="1"/>
              <a:t>sloopbeleid</a:t>
            </a:r>
            <a:r>
              <a:rPr dirty="0"/>
              <a:t> </a:t>
            </a:r>
            <a:r>
              <a:rPr dirty="0" err="1"/>
              <a:t>zie</a:t>
            </a:r>
            <a:r>
              <a:rPr dirty="0"/>
              <a:t> het </a:t>
            </a:r>
            <a:r>
              <a:rPr dirty="0" err="1"/>
              <a:t>voorbeeld</a:t>
            </a:r>
            <a:r>
              <a:rPr dirty="0"/>
              <a:t> van </a:t>
            </a:r>
            <a:r>
              <a:rPr dirty="0" err="1"/>
              <a:t>Someren</a:t>
            </a:r>
            <a:r>
              <a:rPr dirty="0"/>
              <a:t>:</a:t>
            </a:r>
          </a:p>
          <a:p>
            <a:pPr algn="l" defTabSz="457200">
              <a:defRPr sz="1200" b="0">
                <a:latin typeface="Gill Sans Light"/>
                <a:ea typeface="Gill Sans Light"/>
                <a:cs typeface="Gill Sans Light"/>
                <a:sym typeface="Gill Sans Light"/>
              </a:defRPr>
            </a:pPr>
            <a:r>
              <a:rPr u="sng" dirty="0">
                <a:hlinkClick r:id="rId4"/>
              </a:rPr>
              <a:t>www.someren.nl/bouwen/slopen-stallen-buitengebied.html</a:t>
            </a: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a:p>
            <a:pPr algn="l" defTabSz="457200">
              <a:defRPr sz="1200" b="0">
                <a:latin typeface="Gill Sans Light"/>
                <a:ea typeface="Gill Sans Light"/>
                <a:cs typeface="Gill Sans Light"/>
                <a:sym typeface="Gill Sans Light"/>
              </a:defRPr>
            </a:pPr>
            <a:endParaRPr u="sng" dirty="0">
              <a:hlinkClick r:id="rId4"/>
            </a:endParaRPr>
          </a:p>
        </p:txBody>
      </p:sp>
      <p:pic>
        <p:nvPicPr>
          <p:cNvPr id="198" name="Schermafbeelding 2018-11-20 om 13.41.59.png"/>
          <p:cNvPicPr>
            <a:picLocks noChangeAspect="1"/>
          </p:cNvPicPr>
          <p:nvPr/>
        </p:nvPicPr>
        <p:blipFill>
          <a:blip r:embed="rId5">
            <a:extLst/>
          </a:blip>
          <a:stretch>
            <a:fillRect/>
          </a:stretch>
        </p:blipFill>
        <p:spPr>
          <a:xfrm>
            <a:off x="7698258" y="6824759"/>
            <a:ext cx="5303561" cy="2956929"/>
          </a:xfrm>
          <a:prstGeom prst="rect">
            <a:avLst/>
          </a:prstGeom>
          <a:ln w="12700">
            <a:miter lim="400000"/>
          </a:ln>
        </p:spPr>
      </p:pic>
      <p:pic>
        <p:nvPicPr>
          <p:cNvPr id="199" name="Schermafbeelding 2018-11-28 om 14.55.27.png"/>
          <p:cNvPicPr>
            <a:picLocks noChangeAspect="1"/>
          </p:cNvPicPr>
          <p:nvPr/>
        </p:nvPicPr>
        <p:blipFill>
          <a:blip r:embed="rId6">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1008657" y="1193799"/>
            <a:ext cx="6665120" cy="787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0" i="1">
                <a:latin typeface="Gill Sans Light"/>
                <a:ea typeface="Gill Sans Light"/>
                <a:cs typeface="Gill Sans Light"/>
                <a:sym typeface="Gill Sans Light"/>
              </a:defRPr>
            </a:lvl1pPr>
          </a:lstStyle>
          <a:p>
            <a:r>
              <a:t>Asbest saneren in de praktijk</a:t>
            </a:r>
          </a:p>
        </p:txBody>
      </p:sp>
      <p:sp>
        <p:nvSpPr>
          <p:cNvPr id="202" name="Shape 202"/>
          <p:cNvSpPr/>
          <p:nvPr/>
        </p:nvSpPr>
        <p:spPr>
          <a:xfrm>
            <a:off x="929282" y="1756211"/>
            <a:ext cx="11636199" cy="39805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Voor</a:t>
            </a:r>
            <a:r>
              <a:rPr dirty="0"/>
              <a:t> </a:t>
            </a:r>
            <a:r>
              <a:rPr dirty="0" err="1"/>
              <a:t>particulieren</a:t>
            </a:r>
            <a:r>
              <a:rPr dirty="0"/>
              <a:t> met </a:t>
            </a:r>
            <a:r>
              <a:rPr dirty="0" err="1"/>
              <a:t>een</a:t>
            </a:r>
            <a:r>
              <a:rPr dirty="0"/>
              <a:t> </a:t>
            </a:r>
            <a:r>
              <a:rPr dirty="0" err="1"/>
              <a:t>dak</a:t>
            </a:r>
            <a:r>
              <a:rPr dirty="0"/>
              <a:t> </a:t>
            </a:r>
            <a:r>
              <a:rPr dirty="0" err="1"/>
              <a:t>kleiner</a:t>
            </a:r>
            <a:r>
              <a:rPr dirty="0"/>
              <a:t> </a:t>
            </a:r>
            <a:r>
              <a:rPr dirty="0" err="1"/>
              <a:t>dan</a:t>
            </a:r>
            <a:r>
              <a:rPr dirty="0"/>
              <a:t> 35 </a:t>
            </a:r>
            <a:r>
              <a:rPr dirty="0" err="1"/>
              <a:t>vierkante</a:t>
            </a:r>
            <a:r>
              <a:rPr dirty="0"/>
              <a:t> meter </a:t>
            </a:r>
            <a:r>
              <a:rPr dirty="0" err="1"/>
              <a:t>moet</a:t>
            </a:r>
            <a:r>
              <a:rPr dirty="0"/>
              <a:t> </a:t>
            </a:r>
            <a:r>
              <a:rPr dirty="0" err="1"/>
              <a:t>minimaal</a:t>
            </a:r>
            <a:r>
              <a:rPr dirty="0"/>
              <a:t> </a:t>
            </a:r>
            <a:r>
              <a:rPr dirty="0" err="1"/>
              <a:t>vijf</a:t>
            </a:r>
            <a:r>
              <a:rPr dirty="0"/>
              <a:t> </a:t>
            </a:r>
            <a:r>
              <a:rPr dirty="0" err="1"/>
              <a:t>dagen</a:t>
            </a:r>
            <a:r>
              <a:rPr dirty="0"/>
              <a:t> </a:t>
            </a:r>
            <a:r>
              <a:rPr dirty="0" err="1"/>
              <a:t>voor</a:t>
            </a:r>
            <a:r>
              <a:rPr dirty="0"/>
              <a:t> </a:t>
            </a:r>
            <a:r>
              <a:rPr dirty="0" err="1"/>
              <a:t>aanvang</a:t>
            </a:r>
            <a:r>
              <a:rPr dirty="0"/>
              <a:t> van de </a:t>
            </a:r>
            <a:r>
              <a:rPr dirty="0" err="1"/>
              <a:t>werkzaamheden</a:t>
            </a:r>
            <a:r>
              <a:rPr dirty="0"/>
              <a:t> </a:t>
            </a:r>
            <a:r>
              <a:rPr dirty="0" err="1"/>
              <a:t>een</a:t>
            </a:r>
            <a:r>
              <a:rPr dirty="0"/>
              <a:t> </a:t>
            </a:r>
            <a:r>
              <a:rPr dirty="0" err="1"/>
              <a:t>sloopmelding</a:t>
            </a:r>
            <a:r>
              <a:rPr dirty="0"/>
              <a:t> </a:t>
            </a:r>
            <a:r>
              <a:rPr dirty="0" err="1"/>
              <a:t>worden</a:t>
            </a:r>
            <a:r>
              <a:rPr dirty="0"/>
              <a:t> </a:t>
            </a:r>
            <a:r>
              <a:rPr dirty="0" err="1"/>
              <a:t>gedaan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Voor</a:t>
            </a:r>
            <a:r>
              <a:rPr dirty="0"/>
              <a:t> </a:t>
            </a:r>
            <a:r>
              <a:rPr dirty="0" err="1"/>
              <a:t>bedrijven</a:t>
            </a:r>
            <a:r>
              <a:rPr dirty="0"/>
              <a:t> (</a:t>
            </a:r>
            <a:r>
              <a:rPr dirty="0" err="1"/>
              <a:t>onafhankelijk</a:t>
            </a:r>
            <a:r>
              <a:rPr dirty="0"/>
              <a:t> van de </a:t>
            </a:r>
            <a:r>
              <a:rPr dirty="0" err="1"/>
              <a:t>grootte</a:t>
            </a:r>
            <a:r>
              <a:rPr dirty="0"/>
              <a:t> van het </a:t>
            </a:r>
            <a:r>
              <a:rPr dirty="0" err="1"/>
              <a:t>dak</a:t>
            </a:r>
            <a:r>
              <a:rPr dirty="0"/>
              <a:t> of de </a:t>
            </a:r>
            <a:r>
              <a:rPr dirty="0" err="1"/>
              <a:t>daken</a:t>
            </a:r>
            <a:r>
              <a:rPr dirty="0"/>
              <a:t>) </a:t>
            </a:r>
            <a:r>
              <a:rPr dirty="0" err="1"/>
              <a:t>moet</a:t>
            </a:r>
            <a:r>
              <a:rPr dirty="0"/>
              <a:t> </a:t>
            </a:r>
            <a:r>
              <a:rPr dirty="0" err="1"/>
              <a:t>minimaal</a:t>
            </a:r>
            <a:r>
              <a:rPr dirty="0"/>
              <a:t> </a:t>
            </a:r>
            <a:r>
              <a:rPr dirty="0" err="1"/>
              <a:t>vier</a:t>
            </a:r>
            <a:r>
              <a:rPr dirty="0"/>
              <a:t> </a:t>
            </a:r>
            <a:r>
              <a:rPr dirty="0" err="1"/>
              <a:t>weken</a:t>
            </a:r>
            <a:r>
              <a:rPr dirty="0"/>
              <a:t> </a:t>
            </a:r>
            <a:r>
              <a:rPr dirty="0" err="1"/>
              <a:t>voor</a:t>
            </a:r>
            <a:r>
              <a:rPr dirty="0"/>
              <a:t> </a:t>
            </a:r>
            <a:r>
              <a:rPr dirty="0" err="1"/>
              <a:t>aanvang</a:t>
            </a:r>
            <a:r>
              <a:rPr dirty="0"/>
              <a:t> van de </a:t>
            </a:r>
            <a:r>
              <a:rPr dirty="0" err="1"/>
              <a:t>werkzaamheden</a:t>
            </a:r>
            <a:r>
              <a:rPr dirty="0"/>
              <a:t> </a:t>
            </a:r>
            <a:r>
              <a:rPr dirty="0" err="1"/>
              <a:t>een</a:t>
            </a:r>
            <a:r>
              <a:rPr dirty="0"/>
              <a:t> melding </a:t>
            </a:r>
            <a:r>
              <a:rPr dirty="0" err="1"/>
              <a:t>worden</a:t>
            </a:r>
            <a:r>
              <a:rPr dirty="0"/>
              <a:t> </a:t>
            </a:r>
            <a:r>
              <a:rPr dirty="0" err="1"/>
              <a:t>gedaan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Sloopmeldingen</a:t>
            </a:r>
            <a:r>
              <a:rPr dirty="0"/>
              <a:t> </a:t>
            </a:r>
            <a:r>
              <a:rPr dirty="0" err="1"/>
              <a:t>worden</a:t>
            </a:r>
            <a:r>
              <a:rPr dirty="0"/>
              <a:t> </a:t>
            </a:r>
            <a:r>
              <a:rPr dirty="0" err="1"/>
              <a:t>gedaan</a:t>
            </a:r>
            <a:r>
              <a:rPr dirty="0"/>
              <a:t> in het </a:t>
            </a:r>
            <a:r>
              <a:rPr dirty="0" err="1"/>
              <a:t>omgevingsloket</a:t>
            </a:r>
            <a:r>
              <a:rPr dirty="0"/>
              <a:t> (</a:t>
            </a:r>
            <a:r>
              <a:rPr u="sng" dirty="0">
                <a:hlinkClick r:id="rId2"/>
              </a:rPr>
              <a:t>www.omgevingsloket.nl</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Raadpleeg</a:t>
            </a:r>
            <a:r>
              <a:rPr dirty="0"/>
              <a:t> </a:t>
            </a:r>
            <a:r>
              <a:rPr dirty="0" err="1"/>
              <a:t>altijd</a:t>
            </a:r>
            <a:r>
              <a:rPr dirty="0"/>
              <a:t> de </a:t>
            </a:r>
            <a:r>
              <a:rPr dirty="0" err="1"/>
              <a:t>gemeentelijke</a:t>
            </a:r>
            <a:r>
              <a:rPr dirty="0"/>
              <a:t> website </a:t>
            </a:r>
            <a:r>
              <a:rPr dirty="0" err="1"/>
              <a:t>en</a:t>
            </a:r>
            <a:r>
              <a:rPr dirty="0"/>
              <a:t> </a:t>
            </a:r>
            <a:r>
              <a:rPr dirty="0" err="1"/>
              <a:t>houdt</a:t>
            </a:r>
            <a:r>
              <a:rPr dirty="0"/>
              <a:t> </a:t>
            </a:r>
            <a:r>
              <a:rPr dirty="0" err="1"/>
              <a:t>rekening</a:t>
            </a:r>
            <a:r>
              <a:rPr dirty="0"/>
              <a:t> met </a:t>
            </a:r>
            <a:r>
              <a:rPr dirty="0" err="1"/>
              <a:t>bijzondere</a:t>
            </a:r>
            <a:r>
              <a:rPr dirty="0"/>
              <a:t> </a:t>
            </a:r>
            <a:r>
              <a:rPr dirty="0" err="1"/>
              <a:t>situaties</a:t>
            </a:r>
            <a:r>
              <a:rPr dirty="0"/>
              <a:t> </a:t>
            </a:r>
            <a:r>
              <a:rPr dirty="0" err="1"/>
              <a:t>zoals</a:t>
            </a:r>
            <a:r>
              <a:rPr dirty="0"/>
              <a:t> </a:t>
            </a:r>
            <a:r>
              <a:rPr dirty="0" err="1"/>
              <a:t>bijvoorbeeld</a:t>
            </a:r>
            <a:r>
              <a:rPr dirty="0"/>
              <a:t> </a:t>
            </a:r>
            <a:r>
              <a:rPr dirty="0" err="1"/>
              <a:t>bij</a:t>
            </a:r>
            <a:r>
              <a:rPr dirty="0"/>
              <a:t> het </a:t>
            </a:r>
            <a:r>
              <a:rPr dirty="0" err="1"/>
              <a:t>saneren</a:t>
            </a:r>
            <a:r>
              <a:rPr dirty="0"/>
              <a:t> van </a:t>
            </a:r>
            <a:r>
              <a:rPr dirty="0" err="1"/>
              <a:t>een</a:t>
            </a:r>
            <a:r>
              <a:rPr dirty="0"/>
              <a:t> monument.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Houd</a:t>
            </a:r>
            <a:r>
              <a:rPr dirty="0"/>
              <a:t> </a:t>
            </a:r>
            <a:r>
              <a:rPr dirty="0" err="1"/>
              <a:t>ook</a:t>
            </a:r>
            <a:r>
              <a:rPr dirty="0"/>
              <a:t> </a:t>
            </a:r>
            <a:r>
              <a:rPr dirty="0" err="1"/>
              <a:t>rekening</a:t>
            </a:r>
            <a:r>
              <a:rPr dirty="0"/>
              <a:t> met de Wet </a:t>
            </a:r>
            <a:r>
              <a:rPr dirty="0" err="1"/>
              <a:t>natuurbescherming</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Bij</a:t>
            </a:r>
            <a:r>
              <a:rPr dirty="0"/>
              <a:t> </a:t>
            </a:r>
            <a:r>
              <a:rPr dirty="0" err="1"/>
              <a:t>een</a:t>
            </a:r>
            <a:r>
              <a:rPr dirty="0"/>
              <a:t> </a:t>
            </a:r>
            <a:r>
              <a:rPr dirty="0" err="1"/>
              <a:t>sloopmelding</a:t>
            </a:r>
            <a:r>
              <a:rPr dirty="0"/>
              <a:t> van </a:t>
            </a:r>
            <a:r>
              <a:rPr dirty="0" err="1"/>
              <a:t>een</a:t>
            </a:r>
            <a:r>
              <a:rPr dirty="0"/>
              <a:t> </a:t>
            </a:r>
            <a:r>
              <a:rPr dirty="0" err="1"/>
              <a:t>dak</a:t>
            </a:r>
            <a:r>
              <a:rPr dirty="0"/>
              <a:t> </a:t>
            </a:r>
            <a:r>
              <a:rPr dirty="0" err="1"/>
              <a:t>groter</a:t>
            </a:r>
            <a:r>
              <a:rPr dirty="0"/>
              <a:t> </a:t>
            </a:r>
            <a:r>
              <a:rPr dirty="0" err="1"/>
              <a:t>dan</a:t>
            </a:r>
            <a:r>
              <a:rPr dirty="0"/>
              <a:t> 35 </a:t>
            </a:r>
            <a:r>
              <a:rPr dirty="0" err="1"/>
              <a:t>vierkante</a:t>
            </a:r>
            <a:r>
              <a:rPr dirty="0"/>
              <a:t> meter </a:t>
            </a:r>
            <a:r>
              <a:rPr dirty="0" err="1"/>
              <a:t>dient</a:t>
            </a:r>
            <a:r>
              <a:rPr dirty="0"/>
              <a:t> </a:t>
            </a:r>
            <a:r>
              <a:rPr dirty="0" err="1"/>
              <a:t>altijd</a:t>
            </a:r>
            <a:r>
              <a:rPr dirty="0"/>
              <a:t> </a:t>
            </a:r>
            <a:r>
              <a:rPr dirty="0" err="1"/>
              <a:t>vooraf</a:t>
            </a:r>
            <a:r>
              <a:rPr dirty="0"/>
              <a:t> door </a:t>
            </a:r>
            <a:r>
              <a:rPr dirty="0" err="1"/>
              <a:t>een</a:t>
            </a:r>
            <a:r>
              <a:rPr dirty="0"/>
              <a:t> </a:t>
            </a:r>
            <a:r>
              <a:rPr dirty="0" err="1"/>
              <a:t>daartoe</a:t>
            </a:r>
            <a:r>
              <a:rPr dirty="0"/>
              <a:t> </a:t>
            </a:r>
            <a:r>
              <a:rPr dirty="0" err="1"/>
              <a:t>gecertificeerd</a:t>
            </a:r>
            <a:r>
              <a:rPr dirty="0"/>
              <a:t> </a:t>
            </a:r>
            <a:r>
              <a:rPr dirty="0" err="1"/>
              <a:t>bedrijf</a:t>
            </a:r>
            <a:r>
              <a:rPr dirty="0"/>
              <a:t> </a:t>
            </a:r>
            <a:r>
              <a:rPr dirty="0" err="1"/>
              <a:t>een</a:t>
            </a:r>
            <a:r>
              <a:rPr dirty="0"/>
              <a:t> </a:t>
            </a:r>
            <a:r>
              <a:rPr dirty="0" err="1" smtClean="0"/>
              <a:t>asbestinventarisatie</a:t>
            </a:r>
            <a:r>
              <a:rPr dirty="0" smtClean="0"/>
              <a:t> </a:t>
            </a:r>
            <a:r>
              <a:rPr dirty="0" err="1"/>
              <a:t>te</a:t>
            </a:r>
            <a:r>
              <a:rPr dirty="0"/>
              <a:t> </a:t>
            </a:r>
            <a:r>
              <a:rPr dirty="0" err="1"/>
              <a:t>worden</a:t>
            </a:r>
            <a:r>
              <a:rPr dirty="0"/>
              <a:t> </a:t>
            </a:r>
            <a:r>
              <a:rPr dirty="0" err="1"/>
              <a:t>uitgevoerd</a:t>
            </a:r>
            <a:endParaRPr dirty="0"/>
          </a:p>
          <a:p>
            <a:pPr algn="l" defTabSz="457200">
              <a:defRPr sz="1200" b="0">
                <a:latin typeface="Gill Sans Light"/>
                <a:ea typeface="Gill Sans Light"/>
                <a:cs typeface="Gill Sans Light"/>
                <a:sym typeface="Gill Sans Light"/>
              </a:defRPr>
            </a:pPr>
            <a:r>
              <a:rPr dirty="0"/>
              <a:t>Het </a:t>
            </a:r>
            <a:r>
              <a:rPr dirty="0" err="1"/>
              <a:t>dak</a:t>
            </a:r>
            <a:r>
              <a:rPr dirty="0"/>
              <a:t> </a:t>
            </a:r>
            <a:r>
              <a:rPr dirty="0" err="1"/>
              <a:t>groter</a:t>
            </a:r>
            <a:r>
              <a:rPr dirty="0"/>
              <a:t> </a:t>
            </a:r>
            <a:r>
              <a:rPr dirty="0" err="1"/>
              <a:t>dan</a:t>
            </a:r>
            <a:r>
              <a:rPr dirty="0"/>
              <a:t> 35 </a:t>
            </a:r>
            <a:r>
              <a:rPr dirty="0" err="1"/>
              <a:t>vierkante</a:t>
            </a:r>
            <a:r>
              <a:rPr dirty="0"/>
              <a:t> meter </a:t>
            </a:r>
            <a:r>
              <a:rPr dirty="0" err="1"/>
              <a:t>dient</a:t>
            </a:r>
            <a:r>
              <a:rPr dirty="0"/>
              <a:t> </a:t>
            </a:r>
            <a:r>
              <a:rPr dirty="0" err="1"/>
              <a:t>altijd</a:t>
            </a:r>
            <a:r>
              <a:rPr dirty="0"/>
              <a:t> door </a:t>
            </a:r>
            <a:r>
              <a:rPr dirty="0" err="1"/>
              <a:t>een</a:t>
            </a:r>
            <a:r>
              <a:rPr dirty="0"/>
              <a:t> </a:t>
            </a:r>
            <a:r>
              <a:rPr dirty="0" err="1"/>
              <a:t>deskundig</a:t>
            </a:r>
            <a:r>
              <a:rPr dirty="0"/>
              <a:t> </a:t>
            </a:r>
            <a:r>
              <a:rPr dirty="0" err="1"/>
              <a:t>en</a:t>
            </a:r>
            <a:r>
              <a:rPr dirty="0"/>
              <a:t> </a:t>
            </a:r>
            <a:r>
              <a:rPr dirty="0" err="1"/>
              <a:t>gecertificeerd</a:t>
            </a:r>
            <a:r>
              <a:rPr dirty="0"/>
              <a:t> </a:t>
            </a:r>
            <a:r>
              <a:rPr dirty="0" smtClean="0"/>
              <a:t>asbest</a:t>
            </a:r>
            <a:r>
              <a:rPr lang="nl-NL" dirty="0" err="1" smtClean="0"/>
              <a:t>verwijderings</a:t>
            </a:r>
            <a:r>
              <a:rPr dirty="0" err="1" smtClean="0"/>
              <a:t>bedrijf</a:t>
            </a:r>
            <a:r>
              <a:rPr lang="nl-NL" dirty="0" smtClean="0"/>
              <a:t> </a:t>
            </a:r>
            <a:r>
              <a:rPr dirty="0" smtClean="0"/>
              <a:t> </a:t>
            </a:r>
            <a:r>
              <a:rPr dirty="0" err="1"/>
              <a:t>te</a:t>
            </a:r>
            <a:r>
              <a:rPr dirty="0"/>
              <a:t> </a:t>
            </a:r>
            <a:r>
              <a:rPr dirty="0" err="1"/>
              <a:t>worden</a:t>
            </a:r>
            <a:r>
              <a:rPr dirty="0"/>
              <a:t> </a:t>
            </a:r>
            <a:r>
              <a:rPr dirty="0" err="1"/>
              <a:t>gesaneerd</a:t>
            </a:r>
            <a:r>
              <a:rPr dirty="0" smtClean="0"/>
              <a:t>.</a:t>
            </a:r>
            <a:r>
              <a:rPr lang="nl-NL" dirty="0" smtClean="0"/>
              <a:t> </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Na </a:t>
            </a:r>
            <a:r>
              <a:rPr dirty="0" err="1"/>
              <a:t>sanering</a:t>
            </a:r>
            <a:r>
              <a:rPr dirty="0"/>
              <a:t> </a:t>
            </a:r>
            <a:r>
              <a:rPr dirty="0" err="1"/>
              <a:t>dient</a:t>
            </a:r>
            <a:r>
              <a:rPr dirty="0"/>
              <a:t> </a:t>
            </a:r>
            <a:r>
              <a:rPr dirty="0" err="1"/>
              <a:t>een</a:t>
            </a:r>
            <a:r>
              <a:rPr dirty="0"/>
              <a:t> </a:t>
            </a:r>
            <a:r>
              <a:rPr dirty="0" err="1"/>
              <a:t>onafhankelijk</a:t>
            </a:r>
            <a:r>
              <a:rPr dirty="0"/>
              <a:t> </a:t>
            </a:r>
            <a:r>
              <a:rPr dirty="0" err="1"/>
              <a:t>gecertificeerd</a:t>
            </a:r>
            <a:r>
              <a:rPr dirty="0"/>
              <a:t> </a:t>
            </a:r>
            <a:r>
              <a:rPr dirty="0" err="1"/>
              <a:t>bedrijf</a:t>
            </a:r>
            <a:r>
              <a:rPr dirty="0"/>
              <a:t> de </a:t>
            </a:r>
            <a:r>
              <a:rPr dirty="0" err="1"/>
              <a:t>sanering</a:t>
            </a:r>
            <a:r>
              <a:rPr dirty="0"/>
              <a:t> </a:t>
            </a:r>
            <a:r>
              <a:rPr dirty="0" err="1"/>
              <a:t>vrij</a:t>
            </a:r>
            <a:r>
              <a:rPr dirty="0"/>
              <a:t> </a:t>
            </a:r>
            <a:r>
              <a:rPr dirty="0" err="1"/>
              <a:t>te</a:t>
            </a:r>
            <a:r>
              <a:rPr dirty="0"/>
              <a:t> </a:t>
            </a:r>
            <a:r>
              <a:rPr dirty="0" err="1"/>
              <a:t>geven</a:t>
            </a:r>
            <a:r>
              <a:rPr dirty="0"/>
              <a:t> om </a:t>
            </a:r>
            <a:r>
              <a:rPr dirty="0" err="1"/>
              <a:t>zekerheid</a:t>
            </a:r>
            <a:r>
              <a:rPr dirty="0"/>
              <a:t> </a:t>
            </a:r>
            <a:r>
              <a:rPr dirty="0" err="1"/>
              <a:t>te</a:t>
            </a:r>
            <a:r>
              <a:rPr dirty="0"/>
              <a:t> </a:t>
            </a:r>
            <a:r>
              <a:rPr dirty="0" err="1"/>
              <a:t>verkrijgen</a:t>
            </a:r>
            <a:r>
              <a:rPr dirty="0"/>
              <a:t> </a:t>
            </a:r>
            <a:r>
              <a:rPr dirty="0" err="1"/>
              <a:t>dat</a:t>
            </a:r>
            <a:r>
              <a:rPr dirty="0"/>
              <a:t> </a:t>
            </a:r>
            <a:r>
              <a:rPr dirty="0" err="1"/>
              <a:t>er</a:t>
            </a:r>
            <a:r>
              <a:rPr dirty="0"/>
              <a:t> op </a:t>
            </a:r>
            <a:r>
              <a:rPr dirty="0" err="1"/>
              <a:t>een</a:t>
            </a:r>
            <a:r>
              <a:rPr dirty="0"/>
              <a:t> </a:t>
            </a:r>
            <a:r>
              <a:rPr dirty="0" err="1"/>
              <a:t>juiste</a:t>
            </a:r>
            <a:r>
              <a:rPr dirty="0"/>
              <a:t> </a:t>
            </a:r>
            <a:r>
              <a:rPr dirty="0" err="1"/>
              <a:t>wijze</a:t>
            </a:r>
            <a:r>
              <a:rPr dirty="0"/>
              <a:t> is </a:t>
            </a:r>
            <a:r>
              <a:rPr dirty="0" err="1"/>
              <a:t>gesaneerd</a:t>
            </a:r>
            <a:r>
              <a:rPr dirty="0"/>
              <a:t> </a:t>
            </a:r>
            <a:r>
              <a:rPr dirty="0" err="1"/>
              <a:t>en</a:t>
            </a:r>
            <a:r>
              <a:rPr dirty="0"/>
              <a:t> </a:t>
            </a:r>
            <a:r>
              <a:rPr dirty="0" err="1"/>
              <a:t>er</a:t>
            </a:r>
            <a:r>
              <a:rPr dirty="0"/>
              <a:t> </a:t>
            </a:r>
            <a:r>
              <a:rPr dirty="0" err="1"/>
              <a:t>geen</a:t>
            </a:r>
            <a:r>
              <a:rPr dirty="0"/>
              <a:t> asbest is </a:t>
            </a:r>
          </a:p>
          <a:p>
            <a:pPr algn="l" defTabSz="457200">
              <a:defRPr sz="1200" b="0">
                <a:latin typeface="Gill Sans Light"/>
                <a:ea typeface="Gill Sans Light"/>
                <a:cs typeface="Gill Sans Light"/>
                <a:sym typeface="Gill Sans Light"/>
              </a:defRPr>
            </a:pPr>
            <a:r>
              <a:rPr dirty="0" err="1"/>
              <a:t>achtergebleven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Een</a:t>
            </a:r>
            <a:r>
              <a:rPr dirty="0"/>
              <a:t> </a:t>
            </a:r>
            <a:r>
              <a:rPr dirty="0" err="1"/>
              <a:t>overzicht</a:t>
            </a:r>
            <a:r>
              <a:rPr dirty="0"/>
              <a:t> van </a:t>
            </a:r>
            <a:r>
              <a:rPr dirty="0" err="1"/>
              <a:t>gecertificeerde</a:t>
            </a:r>
            <a:r>
              <a:rPr dirty="0"/>
              <a:t> </a:t>
            </a:r>
            <a:r>
              <a:rPr dirty="0" err="1"/>
              <a:t>bedrijven</a:t>
            </a:r>
            <a:r>
              <a:rPr dirty="0"/>
              <a:t> is </a:t>
            </a:r>
            <a:r>
              <a:rPr dirty="0" err="1"/>
              <a:t>te</a:t>
            </a:r>
            <a:r>
              <a:rPr dirty="0"/>
              <a:t> </a:t>
            </a:r>
            <a:r>
              <a:rPr dirty="0" err="1"/>
              <a:t>vinden</a:t>
            </a:r>
            <a:r>
              <a:rPr dirty="0"/>
              <a:t> </a:t>
            </a:r>
          </a:p>
          <a:p>
            <a:pPr algn="l" defTabSz="457200">
              <a:defRPr sz="1200" b="0">
                <a:latin typeface="Gill Sans Light"/>
                <a:ea typeface="Gill Sans Light"/>
                <a:cs typeface="Gill Sans Light"/>
                <a:sym typeface="Gill Sans Light"/>
              </a:defRPr>
            </a:pPr>
            <a:r>
              <a:rPr dirty="0"/>
              <a:t>op de website van de </a:t>
            </a:r>
            <a:r>
              <a:rPr dirty="0" err="1"/>
              <a:t>certificerende</a:t>
            </a:r>
            <a:r>
              <a:rPr dirty="0"/>
              <a:t> </a:t>
            </a:r>
            <a:r>
              <a:rPr dirty="0" err="1"/>
              <a:t>instelling</a:t>
            </a:r>
            <a:r>
              <a:rPr dirty="0"/>
              <a:t> </a:t>
            </a:r>
            <a:r>
              <a:rPr dirty="0" err="1"/>
              <a:t>Ascert</a:t>
            </a:r>
            <a:r>
              <a:rPr dirty="0"/>
              <a:t>: </a:t>
            </a:r>
          </a:p>
          <a:p>
            <a:pPr algn="l" defTabSz="457200">
              <a:defRPr sz="1200" b="0">
                <a:latin typeface="Gill Sans Light"/>
                <a:ea typeface="Gill Sans Light"/>
                <a:cs typeface="Gill Sans Light"/>
                <a:sym typeface="Gill Sans Light"/>
              </a:defRPr>
            </a:pPr>
            <a:r>
              <a:rPr u="sng" dirty="0">
                <a:hlinkClick r:id="rId3"/>
              </a:rPr>
              <a:t>www.ascert.nl</a:t>
            </a:r>
          </a:p>
          <a:p>
            <a:pPr algn="l" defTabSz="457200">
              <a:defRPr sz="1200" b="0">
                <a:latin typeface="Gill Sans Light"/>
                <a:ea typeface="Gill Sans Light"/>
                <a:cs typeface="Gill Sans Light"/>
                <a:sym typeface="Gill Sans Light"/>
              </a:defRPr>
            </a:pPr>
            <a:endParaRPr u="sng" dirty="0">
              <a:hlinkClick r:id="rId3"/>
            </a:endParaRPr>
          </a:p>
        </p:txBody>
      </p:sp>
      <p:pic>
        <p:nvPicPr>
          <p:cNvPr id="203" name="serveimage-2.jpeg"/>
          <p:cNvPicPr>
            <a:picLocks noChangeAspect="1"/>
          </p:cNvPicPr>
          <p:nvPr/>
        </p:nvPicPr>
        <p:blipFill>
          <a:blip r:embed="rId4">
            <a:extLst/>
          </a:blip>
          <a:stretch>
            <a:fillRect/>
          </a:stretch>
        </p:blipFill>
        <p:spPr>
          <a:xfrm>
            <a:off x="5955956" y="5789836"/>
            <a:ext cx="7044577" cy="3961674"/>
          </a:xfrm>
          <a:prstGeom prst="rect">
            <a:avLst/>
          </a:prstGeom>
          <a:ln w="12700">
            <a:miter lim="400000"/>
          </a:ln>
        </p:spPr>
      </p:pic>
      <p:pic>
        <p:nvPicPr>
          <p:cNvPr id="204" name="Schermafbeelding 2018-11-28 om 14.55.27.png"/>
          <p:cNvPicPr>
            <a:picLocks noChangeAspect="1"/>
          </p:cNvPicPr>
          <p:nvPr/>
        </p:nvPicPr>
        <p:blipFill>
          <a:blip r:embed="rId5">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834516" y="533399"/>
            <a:ext cx="10817424" cy="551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4600" b="0" i="1">
                <a:latin typeface="Gill Sans"/>
                <a:ea typeface="Gill Sans"/>
                <a:cs typeface="Gill Sans"/>
                <a:sym typeface="Gill Sans"/>
              </a:defRPr>
            </a:pPr>
            <a:r>
              <a:t>Duurzaamheid en energie</a:t>
            </a:r>
          </a:p>
          <a:p>
            <a:pPr marR="3280590" algn="l" defTabSz="449580">
              <a:lnSpc>
                <a:spcPts val="2400"/>
              </a:lnSpc>
              <a:defRPr sz="900" b="0">
                <a:latin typeface="Lucida Sans"/>
                <a:ea typeface="Lucida Sans"/>
                <a:cs typeface="Lucida Sans"/>
                <a:sym typeface="Lucida Sans"/>
              </a:defRPr>
            </a:pPr>
            <a:endParaRPr/>
          </a:p>
          <a:p>
            <a:pPr algn="l" defTabSz="457200">
              <a:defRPr sz="1200" b="0">
                <a:latin typeface="Gill Sans Light"/>
                <a:ea typeface="Gill Sans Light"/>
                <a:cs typeface="Gill Sans Light"/>
                <a:sym typeface="Gill Sans Light"/>
              </a:defRPr>
            </a:pPr>
            <a:r>
              <a:t>Het vervangen van een dak is een goed natuurlijk moment voor verduurzaming en voor gemeenten een kans om budgetten effectief in te zetten.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Voor gemeenten is het van belang om te onderzoeken of er dwarsverbanden zijn van het saneren vast asbestdaken met gemeentelijk ambities voor energie, klimaatbestendigheid, </a:t>
            </a:r>
          </a:p>
          <a:p>
            <a:pPr algn="l" defTabSz="457200">
              <a:defRPr sz="1200" b="0">
                <a:latin typeface="Gill Sans Light"/>
                <a:ea typeface="Gill Sans Light"/>
                <a:cs typeface="Gill Sans Light"/>
                <a:sym typeface="Gill Sans Light"/>
              </a:defRPr>
            </a:pPr>
            <a:r>
              <a:t>circulaire economie en biodiversiteit,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Om een paar mogelijkheden te noemen:  zonneweiden, dakisolatie, groene daken, duurzaam materiaalgebruik,  zonneboilers, daglichttoetreding, nestelvoorzieningen, etc.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Een belangrijke vraag voor een gemeente kan zijn welke prikkels mogelijk of nodig zijn. en welke nadere eisen gesteld kunnen of moeten worden.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Bij bedrijven staat een nieuw dak meestal laag op de prioriteitenlijst. Een combinatie met energiewinning en duurzaamheid kan in sommige gevalen zeer gunstig zijn.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4600" b="0" i="1">
                <a:latin typeface="Gill Sans"/>
                <a:ea typeface="Gill Sans"/>
                <a:cs typeface="Gill Sans"/>
                <a:sym typeface="Gill Sans"/>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p:txBody>
      </p:sp>
      <p:pic>
        <p:nvPicPr>
          <p:cNvPr id="207" name="Schermafbeelding 2018-11-28 om 14.32.38.png"/>
          <p:cNvPicPr>
            <a:picLocks noChangeAspect="1"/>
          </p:cNvPicPr>
          <p:nvPr/>
        </p:nvPicPr>
        <p:blipFill>
          <a:blip r:embed="rId2">
            <a:extLst/>
          </a:blip>
          <a:stretch>
            <a:fillRect/>
          </a:stretch>
        </p:blipFill>
        <p:spPr>
          <a:xfrm>
            <a:off x="-1" y="3434193"/>
            <a:ext cx="13004801" cy="6339433"/>
          </a:xfrm>
          <a:prstGeom prst="rect">
            <a:avLst/>
          </a:prstGeom>
          <a:ln w="12700">
            <a:miter lim="400000"/>
          </a:ln>
        </p:spPr>
      </p:pic>
      <p:pic>
        <p:nvPicPr>
          <p:cNvPr id="208"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ctrTitle"/>
          </p:nvPr>
        </p:nvSpPr>
        <p:spPr>
          <a:prstGeom prst="rect">
            <a:avLst/>
          </a:prstGeom>
        </p:spPr>
        <p:txBody>
          <a:bodyPr/>
          <a:lstStyle/>
          <a:p>
            <a:endParaRPr/>
          </a:p>
        </p:txBody>
      </p:sp>
      <p:sp>
        <p:nvSpPr>
          <p:cNvPr id="211" name="Shape 211"/>
          <p:cNvSpPr>
            <a:spLocks noGrp="1"/>
          </p:cNvSpPr>
          <p:nvPr>
            <p:ph type="subTitle" sz="quarter" idx="1"/>
          </p:nvPr>
        </p:nvSpPr>
        <p:spPr>
          <a:prstGeom prst="rect">
            <a:avLst/>
          </a:prstGeom>
        </p:spPr>
        <p:txBody>
          <a:bodyPr/>
          <a:lstStyle/>
          <a:p>
            <a:endParaRPr/>
          </a:p>
        </p:txBody>
      </p:sp>
      <p:pic>
        <p:nvPicPr>
          <p:cNvPr id="212" name="Schermafbeelding 2018-12-17 om 07.37.06.png"/>
          <p:cNvPicPr>
            <a:picLocks noChangeAspect="1"/>
          </p:cNvPicPr>
          <p:nvPr/>
        </p:nvPicPr>
        <p:blipFill>
          <a:blip r:embed="rId2">
            <a:extLst/>
          </a:blip>
          <a:stretch>
            <a:fillRect/>
          </a:stretch>
        </p:blipFill>
        <p:spPr>
          <a:xfrm>
            <a:off x="-32784" y="-23753"/>
            <a:ext cx="13070369" cy="7292043"/>
          </a:xfrm>
          <a:prstGeom prst="rect">
            <a:avLst/>
          </a:prstGeom>
          <a:ln w="12700">
            <a:miter lim="400000"/>
          </a:ln>
        </p:spPr>
      </p:pic>
      <p:pic>
        <p:nvPicPr>
          <p:cNvPr id="213" name="Schermafbeelding 2018-12-17 om 07.41.25.png"/>
          <p:cNvPicPr>
            <a:picLocks noChangeAspect="1"/>
          </p:cNvPicPr>
          <p:nvPr/>
        </p:nvPicPr>
        <p:blipFill>
          <a:blip r:embed="rId3">
            <a:extLst/>
          </a:blip>
          <a:stretch>
            <a:fillRect/>
          </a:stretch>
        </p:blipFill>
        <p:spPr>
          <a:xfrm>
            <a:off x="9401667" y="348604"/>
            <a:ext cx="3181909" cy="903738"/>
          </a:xfrm>
          <a:prstGeom prst="rect">
            <a:avLst/>
          </a:prstGeom>
          <a:ln w="25400">
            <a:miter lim="400000"/>
          </a:ln>
          <a:effectLst>
            <a:outerShdw blurRad="254000" dist="127000" dir="5400000" rotWithShape="0">
              <a:srgbClr val="000000">
                <a:alpha val="70000"/>
              </a:srgbClr>
            </a:outerShdw>
          </a:effectLst>
        </p:spPr>
      </p:pic>
      <p:sp>
        <p:nvSpPr>
          <p:cNvPr id="214" name="Shape 214"/>
          <p:cNvSpPr/>
          <p:nvPr/>
        </p:nvSpPr>
        <p:spPr>
          <a:xfrm>
            <a:off x="255588" y="7194750"/>
            <a:ext cx="12428056" cy="181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defTabSz="457200">
              <a:defRPr sz="1200" b="0">
                <a:latin typeface="Gill Sans Light"/>
                <a:ea typeface="Gill Sans Light"/>
                <a:cs typeface="Gill Sans Light"/>
                <a:sym typeface="Gill Sans Light"/>
              </a:defRPr>
            </a:pPr>
            <a:endParaRPr/>
          </a:p>
          <a:p>
            <a:pPr algn="l" defTabSz="457200">
              <a:defRPr sz="3400" b="0" i="1">
                <a:latin typeface="Gill Sans"/>
                <a:ea typeface="Gill Sans"/>
                <a:cs typeface="Gill Sans"/>
                <a:sym typeface="Gill Sans"/>
              </a:defRPr>
            </a:pPr>
            <a:r>
              <a:t>Te saneren zeer grote daken in bruikleen geven aan energiemaatschappijen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Met een concept genaamd DakVrienden ondersteunt Essent (RWE) bedrijven met het opruimen en vervangen van minimaal 800 m² asbestdak op basis van het meter-voor-een-meter-concept. De daken dienen wel een oost-, west- of zuid-oriëntering te hebben. Essent vervangt een meter asbestdak voor een meter schoon dak. Als tegenprestatie dient het opstalrecht van het dak aan Essent verleend te worden voor het plaatsen van zonnepanelen. Essent wekt hiermee groene energie op gedurende 20 jaar. Na 20 jaar worden de zonnepanelen kosteloos aan de eigenaar van het gebouw overgedragen.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Andere energieleveranciers zullen mogelijk volgen.</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nvSpPr>
        <p:spPr>
          <a:xfrm>
            <a:off x="898092" y="1155799"/>
            <a:ext cx="5341216" cy="8286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defTabSz="457200">
              <a:defRPr sz="5000" b="0" i="1">
                <a:latin typeface="Gill Sans Light"/>
                <a:ea typeface="Gill Sans Light"/>
                <a:cs typeface="Gill Sans Light"/>
                <a:sym typeface="Gill Sans Light"/>
              </a:defRPr>
            </a:lvl1pPr>
          </a:lstStyle>
          <a:p>
            <a:r>
              <a:t>Inhoudsopgave</a:t>
            </a:r>
          </a:p>
        </p:txBody>
      </p:sp>
      <p:pic>
        <p:nvPicPr>
          <p:cNvPr id="133"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sp>
        <p:nvSpPr>
          <p:cNvPr id="134" name="Shape 134"/>
          <p:cNvSpPr/>
          <p:nvPr/>
        </p:nvSpPr>
        <p:spPr>
          <a:xfrm>
            <a:off x="503284" y="2114150"/>
            <a:ext cx="5797808" cy="647356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1800" b="0">
                <a:latin typeface="Gill Sans"/>
                <a:ea typeface="Gill Sans"/>
                <a:cs typeface="Gill Sans"/>
                <a:sym typeface="Gill Sans"/>
              </a:defRPr>
            </a:pPr>
            <a:r>
              <a:rPr dirty="0"/>
              <a:t>3    </a:t>
            </a:r>
            <a:r>
              <a:rPr dirty="0" err="1"/>
              <a:t>Waarom</a:t>
            </a:r>
            <a:r>
              <a:rPr dirty="0"/>
              <a:t>?  </a:t>
            </a:r>
          </a:p>
          <a:p>
            <a:pPr algn="l">
              <a:defRPr sz="1800" b="0">
                <a:latin typeface="Gill Sans"/>
                <a:ea typeface="Gill Sans"/>
                <a:cs typeface="Gill Sans"/>
                <a:sym typeface="Gill Sans"/>
              </a:defRPr>
            </a:pPr>
            <a:r>
              <a:rPr dirty="0"/>
              <a:t>3    BPO </a:t>
            </a:r>
            <a:r>
              <a:rPr dirty="0" err="1"/>
              <a:t>speerpunt</a:t>
            </a:r>
            <a:r>
              <a:rPr dirty="0"/>
              <a:t> </a:t>
            </a:r>
            <a:r>
              <a:rPr dirty="0" err="1"/>
              <a:t>asbestdaken</a:t>
            </a:r>
            <a:endParaRPr dirty="0"/>
          </a:p>
          <a:p>
            <a:pPr algn="l">
              <a:defRPr sz="1800" b="0">
                <a:latin typeface="Gill Sans"/>
                <a:ea typeface="Gill Sans"/>
                <a:cs typeface="Gill Sans"/>
                <a:sym typeface="Gill Sans"/>
              </a:defRPr>
            </a:pPr>
            <a:r>
              <a:rPr dirty="0"/>
              <a:t>3    Taken </a:t>
            </a:r>
            <a:r>
              <a:rPr dirty="0" err="1"/>
              <a:t>en</a:t>
            </a:r>
            <a:r>
              <a:rPr dirty="0"/>
              <a:t> </a:t>
            </a:r>
            <a:r>
              <a:rPr dirty="0" err="1"/>
              <a:t>verantwoordelijkheden</a:t>
            </a:r>
            <a:endParaRPr dirty="0"/>
          </a:p>
          <a:p>
            <a:pPr algn="l">
              <a:defRPr sz="1800" b="0">
                <a:latin typeface="Gill Sans"/>
                <a:ea typeface="Gill Sans"/>
                <a:cs typeface="Gill Sans"/>
                <a:sym typeface="Gill Sans"/>
              </a:defRPr>
            </a:pPr>
            <a:r>
              <a:rPr dirty="0"/>
              <a:t>4    </a:t>
            </a:r>
            <a:r>
              <a:rPr dirty="0" err="1"/>
              <a:t>Wetgeving</a:t>
            </a:r>
            <a:r>
              <a:rPr dirty="0"/>
              <a:t> </a:t>
            </a:r>
            <a:r>
              <a:rPr dirty="0" err="1"/>
              <a:t>asbestdakenverbod</a:t>
            </a:r>
            <a:endParaRPr dirty="0"/>
          </a:p>
          <a:p>
            <a:pPr algn="l">
              <a:defRPr sz="1800" b="0">
                <a:latin typeface="Gill Sans"/>
                <a:ea typeface="Gill Sans"/>
                <a:cs typeface="Gill Sans"/>
                <a:sym typeface="Gill Sans"/>
              </a:defRPr>
            </a:pPr>
            <a:r>
              <a:rPr dirty="0"/>
              <a:t>4    </a:t>
            </a:r>
            <a:r>
              <a:rPr dirty="0" err="1"/>
              <a:t>Asbestdaken</a:t>
            </a:r>
            <a:r>
              <a:rPr dirty="0"/>
              <a:t>, hoe nu </a:t>
            </a:r>
            <a:r>
              <a:rPr dirty="0" err="1"/>
              <a:t>verder</a:t>
            </a:r>
            <a:r>
              <a:rPr dirty="0"/>
              <a:t>?</a:t>
            </a:r>
          </a:p>
          <a:p>
            <a:pPr algn="l">
              <a:defRPr sz="1800" b="0">
                <a:latin typeface="Gill Sans"/>
                <a:ea typeface="Gill Sans"/>
                <a:cs typeface="Gill Sans"/>
                <a:sym typeface="Gill Sans"/>
              </a:defRPr>
            </a:pPr>
            <a:r>
              <a:rPr dirty="0"/>
              <a:t>5    </a:t>
            </a:r>
            <a:r>
              <a:rPr dirty="0" err="1"/>
              <a:t>Risico’s</a:t>
            </a:r>
            <a:endParaRPr dirty="0"/>
          </a:p>
          <a:p>
            <a:pPr algn="l">
              <a:defRPr sz="1800" b="0">
                <a:latin typeface="Gill Sans"/>
                <a:ea typeface="Gill Sans"/>
                <a:cs typeface="Gill Sans"/>
                <a:sym typeface="Gill Sans"/>
              </a:defRPr>
            </a:pPr>
            <a:r>
              <a:rPr dirty="0"/>
              <a:t>6    </a:t>
            </a:r>
            <a:r>
              <a:rPr dirty="0" err="1"/>
              <a:t>Werk</a:t>
            </a:r>
            <a:r>
              <a:rPr dirty="0"/>
              <a:t> </a:t>
            </a:r>
            <a:r>
              <a:rPr dirty="0" err="1"/>
              <a:t>mee</a:t>
            </a:r>
            <a:r>
              <a:rPr dirty="0"/>
              <a:t> </a:t>
            </a:r>
            <a:r>
              <a:rPr dirty="0" err="1"/>
              <a:t>aan</a:t>
            </a:r>
            <a:r>
              <a:rPr dirty="0"/>
              <a:t> </a:t>
            </a:r>
            <a:r>
              <a:rPr dirty="0" err="1"/>
              <a:t>een</a:t>
            </a:r>
            <a:r>
              <a:rPr dirty="0"/>
              <a:t> </a:t>
            </a:r>
            <a:r>
              <a:rPr dirty="0" err="1"/>
              <a:t>voorspoedige</a:t>
            </a:r>
            <a:r>
              <a:rPr dirty="0"/>
              <a:t> </a:t>
            </a:r>
            <a:r>
              <a:rPr dirty="0" err="1"/>
              <a:t>saneringsoperatie</a:t>
            </a:r>
            <a:endParaRPr dirty="0"/>
          </a:p>
          <a:p>
            <a:pPr algn="l">
              <a:defRPr sz="1800" b="0">
                <a:latin typeface="Gill Sans"/>
                <a:ea typeface="Gill Sans"/>
                <a:cs typeface="Gill Sans"/>
                <a:sym typeface="Gill Sans"/>
              </a:defRPr>
            </a:pPr>
            <a:r>
              <a:rPr dirty="0"/>
              <a:t>7    </a:t>
            </a:r>
            <a:r>
              <a:rPr dirty="0" err="1"/>
              <a:t>Wie</a:t>
            </a:r>
            <a:r>
              <a:rPr dirty="0"/>
              <a:t> </a:t>
            </a:r>
            <a:r>
              <a:rPr dirty="0" err="1"/>
              <a:t>heb</a:t>
            </a:r>
            <a:r>
              <a:rPr dirty="0"/>
              <a:t> je </a:t>
            </a:r>
            <a:r>
              <a:rPr dirty="0" err="1"/>
              <a:t>nodig</a:t>
            </a:r>
            <a:r>
              <a:rPr dirty="0"/>
              <a:t>?</a:t>
            </a:r>
          </a:p>
          <a:p>
            <a:pPr algn="l">
              <a:defRPr sz="1800" b="0">
                <a:latin typeface="Gill Sans"/>
                <a:ea typeface="Gill Sans"/>
                <a:cs typeface="Gill Sans"/>
                <a:sym typeface="Gill Sans"/>
              </a:defRPr>
            </a:pPr>
            <a:r>
              <a:rPr dirty="0"/>
              <a:t>8    </a:t>
            </a:r>
            <a:r>
              <a:rPr dirty="0" err="1"/>
              <a:t>Niet</a:t>
            </a:r>
            <a:r>
              <a:rPr dirty="0"/>
              <a:t> ontzorgen maar </a:t>
            </a:r>
            <a:r>
              <a:rPr dirty="0" err="1"/>
              <a:t>faciliteren</a:t>
            </a:r>
            <a:endParaRPr dirty="0"/>
          </a:p>
          <a:p>
            <a:pPr algn="l">
              <a:defRPr sz="1800" b="0">
                <a:latin typeface="Gill Sans"/>
                <a:ea typeface="Gill Sans"/>
                <a:cs typeface="Gill Sans"/>
                <a:sym typeface="Gill Sans"/>
              </a:defRPr>
            </a:pPr>
            <a:r>
              <a:rPr dirty="0"/>
              <a:t>9    Hoe </a:t>
            </a:r>
            <a:r>
              <a:rPr dirty="0" err="1"/>
              <a:t>gaat</a:t>
            </a:r>
            <a:r>
              <a:rPr dirty="0"/>
              <a:t> het in Noord-Brabant?</a:t>
            </a:r>
          </a:p>
          <a:p>
            <a:pPr algn="l">
              <a:defRPr sz="1800" b="0">
                <a:latin typeface="Gill Sans"/>
                <a:ea typeface="Gill Sans"/>
                <a:cs typeface="Gill Sans"/>
                <a:sym typeface="Gill Sans"/>
              </a:defRPr>
            </a:pPr>
            <a:r>
              <a:rPr dirty="0"/>
              <a:t>11  Communicatie</a:t>
            </a:r>
          </a:p>
          <a:p>
            <a:pPr algn="l">
              <a:defRPr sz="1800" b="0">
                <a:latin typeface="Gill Sans"/>
                <a:ea typeface="Gill Sans"/>
                <a:cs typeface="Gill Sans"/>
                <a:sym typeface="Gill Sans"/>
              </a:defRPr>
            </a:pPr>
            <a:r>
              <a:rPr dirty="0"/>
              <a:t>12  </a:t>
            </a:r>
            <a:r>
              <a:rPr dirty="0" err="1"/>
              <a:t>Inventariseren</a:t>
            </a:r>
            <a:r>
              <a:rPr dirty="0"/>
              <a:t> </a:t>
            </a:r>
          </a:p>
          <a:p>
            <a:pPr algn="l">
              <a:defRPr sz="1800" b="0">
                <a:latin typeface="Gill Sans"/>
                <a:ea typeface="Gill Sans"/>
                <a:cs typeface="Gill Sans"/>
                <a:sym typeface="Gill Sans"/>
              </a:defRPr>
            </a:pPr>
            <a:r>
              <a:rPr dirty="0"/>
              <a:t>13  Grote </a:t>
            </a:r>
            <a:r>
              <a:rPr dirty="0" err="1"/>
              <a:t>daken</a:t>
            </a:r>
            <a:r>
              <a:rPr dirty="0"/>
              <a:t> </a:t>
            </a:r>
            <a:r>
              <a:rPr dirty="0" err="1"/>
              <a:t>en</a:t>
            </a:r>
            <a:r>
              <a:rPr dirty="0"/>
              <a:t> </a:t>
            </a:r>
            <a:r>
              <a:rPr dirty="0" err="1"/>
              <a:t>kleine</a:t>
            </a:r>
            <a:r>
              <a:rPr dirty="0"/>
              <a:t> </a:t>
            </a:r>
            <a:r>
              <a:rPr dirty="0" err="1"/>
              <a:t>daken</a:t>
            </a:r>
            <a:endParaRPr dirty="0"/>
          </a:p>
          <a:p>
            <a:pPr algn="l">
              <a:defRPr sz="1800" b="0">
                <a:latin typeface="Gill Sans"/>
                <a:ea typeface="Gill Sans"/>
                <a:cs typeface="Gill Sans"/>
                <a:sym typeface="Gill Sans"/>
              </a:defRPr>
            </a:pPr>
            <a:r>
              <a:rPr dirty="0"/>
              <a:t>13  </a:t>
            </a:r>
            <a:r>
              <a:rPr dirty="0" err="1"/>
              <a:t>Saneren</a:t>
            </a:r>
            <a:r>
              <a:rPr dirty="0"/>
              <a:t> in </a:t>
            </a:r>
            <a:r>
              <a:rPr dirty="0" err="1"/>
              <a:t>collectieven</a:t>
            </a:r>
            <a:endParaRPr dirty="0"/>
          </a:p>
          <a:p>
            <a:pPr algn="l">
              <a:defRPr sz="1800" b="0">
                <a:latin typeface="Gill Sans"/>
                <a:ea typeface="Gill Sans"/>
                <a:cs typeface="Gill Sans"/>
                <a:sym typeface="Gill Sans"/>
              </a:defRPr>
            </a:pPr>
            <a:r>
              <a:rPr dirty="0"/>
              <a:t>14  </a:t>
            </a:r>
            <a:r>
              <a:rPr dirty="0" err="1"/>
              <a:t>Kleine</a:t>
            </a:r>
            <a:r>
              <a:rPr dirty="0"/>
              <a:t> </a:t>
            </a:r>
            <a:r>
              <a:rPr dirty="0" err="1"/>
              <a:t>daken</a:t>
            </a:r>
            <a:endParaRPr dirty="0"/>
          </a:p>
          <a:p>
            <a:pPr algn="l">
              <a:defRPr sz="1800" b="0">
                <a:latin typeface="Gill Sans"/>
                <a:ea typeface="Gill Sans"/>
                <a:cs typeface="Gill Sans"/>
                <a:sym typeface="Gill Sans"/>
              </a:defRPr>
            </a:pPr>
            <a:r>
              <a:rPr dirty="0"/>
              <a:t>14  </a:t>
            </a:r>
            <a:r>
              <a:rPr dirty="0" err="1"/>
              <a:t>Vereniging</a:t>
            </a:r>
            <a:r>
              <a:rPr dirty="0"/>
              <a:t> </a:t>
            </a:r>
            <a:r>
              <a:rPr dirty="0" err="1"/>
              <a:t>kleine</a:t>
            </a:r>
            <a:r>
              <a:rPr dirty="0"/>
              <a:t> </a:t>
            </a:r>
            <a:r>
              <a:rPr dirty="0" err="1"/>
              <a:t>kernen</a:t>
            </a:r>
            <a:endParaRPr dirty="0"/>
          </a:p>
          <a:p>
            <a:pPr algn="l">
              <a:defRPr sz="1800" b="0">
                <a:latin typeface="Gill Sans"/>
                <a:ea typeface="Gill Sans"/>
                <a:cs typeface="Gill Sans"/>
                <a:sym typeface="Gill Sans"/>
              </a:defRPr>
            </a:pPr>
            <a:r>
              <a:rPr dirty="0"/>
              <a:t>15  </a:t>
            </a:r>
            <a:r>
              <a:rPr dirty="0" err="1"/>
              <a:t>Initiatieven</a:t>
            </a:r>
            <a:r>
              <a:rPr dirty="0"/>
              <a:t> </a:t>
            </a:r>
            <a:r>
              <a:rPr dirty="0" err="1"/>
              <a:t>kleine</a:t>
            </a:r>
            <a:r>
              <a:rPr dirty="0"/>
              <a:t> </a:t>
            </a:r>
            <a:r>
              <a:rPr dirty="0" err="1"/>
              <a:t>daken</a:t>
            </a:r>
            <a:r>
              <a:rPr dirty="0"/>
              <a:t> door </a:t>
            </a:r>
            <a:r>
              <a:rPr dirty="0" err="1"/>
              <a:t>zelfwerkzaamheid</a:t>
            </a:r>
            <a:endParaRPr dirty="0"/>
          </a:p>
          <a:p>
            <a:pPr algn="l">
              <a:defRPr sz="1800" b="0">
                <a:latin typeface="Gill Sans"/>
                <a:ea typeface="Gill Sans"/>
                <a:cs typeface="Gill Sans"/>
                <a:sym typeface="Gill Sans"/>
              </a:defRPr>
            </a:pPr>
            <a:r>
              <a:rPr dirty="0"/>
              <a:t>16  </a:t>
            </a:r>
            <a:r>
              <a:rPr dirty="0" err="1"/>
              <a:t>Initiatieven</a:t>
            </a:r>
            <a:r>
              <a:rPr dirty="0"/>
              <a:t> </a:t>
            </a:r>
            <a:r>
              <a:rPr dirty="0" err="1"/>
              <a:t>grote</a:t>
            </a:r>
            <a:r>
              <a:rPr dirty="0"/>
              <a:t> </a:t>
            </a:r>
            <a:r>
              <a:rPr dirty="0" err="1"/>
              <a:t>daken</a:t>
            </a:r>
            <a:endParaRPr dirty="0"/>
          </a:p>
          <a:p>
            <a:pPr algn="l">
              <a:defRPr sz="1800" b="0">
                <a:latin typeface="Gill Sans"/>
                <a:ea typeface="Gill Sans"/>
                <a:cs typeface="Gill Sans"/>
                <a:sym typeface="Gill Sans"/>
              </a:defRPr>
            </a:pPr>
            <a:r>
              <a:rPr dirty="0"/>
              <a:t>16  </a:t>
            </a:r>
            <a:r>
              <a:rPr dirty="0" err="1"/>
              <a:t>Transitie</a:t>
            </a:r>
            <a:r>
              <a:rPr dirty="0"/>
              <a:t> </a:t>
            </a:r>
            <a:r>
              <a:rPr dirty="0" err="1"/>
              <a:t>veehouderij</a:t>
            </a:r>
            <a:endParaRPr dirty="0"/>
          </a:p>
          <a:p>
            <a:pPr algn="l">
              <a:defRPr sz="1800" b="0">
                <a:latin typeface="Gill Sans"/>
                <a:ea typeface="Gill Sans"/>
                <a:cs typeface="Gill Sans"/>
                <a:sym typeface="Gill Sans"/>
              </a:defRPr>
            </a:pPr>
            <a:r>
              <a:rPr dirty="0"/>
              <a:t>17  Asbest </a:t>
            </a:r>
            <a:r>
              <a:rPr dirty="0" err="1"/>
              <a:t>saneren</a:t>
            </a:r>
            <a:r>
              <a:rPr dirty="0"/>
              <a:t> in de </a:t>
            </a:r>
            <a:r>
              <a:rPr dirty="0" err="1"/>
              <a:t>praktijk</a:t>
            </a:r>
            <a:endParaRPr dirty="0"/>
          </a:p>
          <a:p>
            <a:pPr algn="l">
              <a:defRPr sz="1800" b="0">
                <a:latin typeface="Gill Sans"/>
                <a:ea typeface="Gill Sans"/>
                <a:cs typeface="Gill Sans"/>
                <a:sym typeface="Gill Sans"/>
              </a:defRPr>
            </a:pPr>
            <a:r>
              <a:rPr dirty="0"/>
              <a:t>18  </a:t>
            </a:r>
            <a:r>
              <a:rPr dirty="0" err="1"/>
              <a:t>Duurzaamheid</a:t>
            </a:r>
            <a:r>
              <a:rPr dirty="0"/>
              <a:t> </a:t>
            </a:r>
            <a:r>
              <a:rPr dirty="0" err="1"/>
              <a:t>en</a:t>
            </a:r>
            <a:r>
              <a:rPr dirty="0"/>
              <a:t> </a:t>
            </a:r>
            <a:r>
              <a:rPr dirty="0" err="1"/>
              <a:t>energie</a:t>
            </a:r>
            <a:endParaRPr dirty="0"/>
          </a:p>
          <a:p>
            <a:pPr algn="l">
              <a:defRPr sz="1800" b="0">
                <a:latin typeface="Gill Sans"/>
                <a:ea typeface="Gill Sans"/>
                <a:cs typeface="Gill Sans"/>
                <a:sym typeface="Gill Sans"/>
              </a:defRPr>
            </a:pPr>
            <a:r>
              <a:rPr dirty="0"/>
              <a:t>19  Grote </a:t>
            </a:r>
            <a:r>
              <a:rPr dirty="0" err="1"/>
              <a:t>daken</a:t>
            </a:r>
            <a:r>
              <a:rPr dirty="0"/>
              <a:t> </a:t>
            </a:r>
            <a:r>
              <a:rPr dirty="0" err="1"/>
              <a:t>saneren</a:t>
            </a:r>
            <a:r>
              <a:rPr dirty="0"/>
              <a:t> door </a:t>
            </a:r>
            <a:r>
              <a:rPr dirty="0" err="1"/>
              <a:t>energiemaatschappijen</a:t>
            </a:r>
            <a:endParaRPr dirty="0"/>
          </a:p>
          <a:p>
            <a:pPr algn="l">
              <a:defRPr sz="1800" b="0">
                <a:latin typeface="Gill Sans"/>
                <a:ea typeface="Gill Sans"/>
                <a:cs typeface="Gill Sans"/>
                <a:sym typeface="Gill Sans"/>
              </a:defRPr>
            </a:pPr>
            <a:r>
              <a:rPr dirty="0"/>
              <a:t>20  </a:t>
            </a:r>
            <a:r>
              <a:rPr dirty="0" err="1"/>
              <a:t>Energie</a:t>
            </a:r>
            <a:r>
              <a:rPr dirty="0"/>
              <a:t> </a:t>
            </a:r>
            <a:r>
              <a:rPr dirty="0" err="1"/>
              <a:t>Investeringsaftrek</a:t>
            </a:r>
            <a:endParaRPr dirty="0"/>
          </a:p>
        </p:txBody>
      </p:sp>
      <p:sp>
        <p:nvSpPr>
          <p:cNvPr id="135" name="Shape 135"/>
          <p:cNvSpPr/>
          <p:nvPr/>
        </p:nvSpPr>
        <p:spPr>
          <a:xfrm>
            <a:off x="6475552" y="1843331"/>
            <a:ext cx="5779853" cy="4368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1800" b="0">
                <a:latin typeface="Gill Sans"/>
                <a:ea typeface="Gill Sans"/>
                <a:cs typeface="Gill Sans"/>
                <a:sym typeface="Gill Sans"/>
              </a:defRPr>
            </a:pPr>
            <a:endParaRPr/>
          </a:p>
          <a:p>
            <a:pPr algn="l">
              <a:defRPr sz="1800" b="0">
                <a:latin typeface="Gill Sans"/>
                <a:ea typeface="Gill Sans"/>
                <a:cs typeface="Gill Sans"/>
                <a:sym typeface="Gill Sans"/>
              </a:defRPr>
            </a:pPr>
            <a:r>
              <a:t>20  Klimaatakkoord Parijs / Nationaal energieakkoord </a:t>
            </a:r>
          </a:p>
          <a:p>
            <a:pPr algn="l">
              <a:defRPr sz="1800" b="0">
                <a:latin typeface="Gill Sans"/>
                <a:ea typeface="Gill Sans"/>
                <a:cs typeface="Gill Sans"/>
                <a:sym typeface="Gill Sans"/>
              </a:defRPr>
            </a:pPr>
            <a:r>
              <a:t>21  Milieustraten en publiekscampagne tegen dumpen</a:t>
            </a:r>
          </a:p>
          <a:p>
            <a:pPr algn="l">
              <a:defRPr sz="1800" b="0">
                <a:latin typeface="Gill Sans"/>
                <a:ea typeface="Gill Sans"/>
                <a:cs typeface="Gill Sans"/>
                <a:sym typeface="Gill Sans"/>
              </a:defRPr>
            </a:pPr>
            <a:r>
              <a:t>22  Storten of verwerken</a:t>
            </a:r>
          </a:p>
          <a:p>
            <a:pPr algn="l">
              <a:defRPr sz="1800" b="0">
                <a:latin typeface="Gill Sans"/>
                <a:ea typeface="Gill Sans"/>
                <a:cs typeface="Gill Sans"/>
                <a:sym typeface="Gill Sans"/>
              </a:defRPr>
            </a:pPr>
            <a:r>
              <a:t>23  Toezicht en handhaving: bouwen en wonen </a:t>
            </a:r>
          </a:p>
          <a:p>
            <a:pPr algn="l">
              <a:defRPr sz="1800" b="0">
                <a:latin typeface="Gill Sans"/>
                <a:ea typeface="Gill Sans"/>
                <a:cs typeface="Gill Sans"/>
                <a:sym typeface="Gill Sans"/>
              </a:defRPr>
            </a:pPr>
            <a:r>
              <a:t>      asbest, ITV en Wet natuurbescherming </a:t>
            </a:r>
          </a:p>
          <a:p>
            <a:pPr algn="l">
              <a:defRPr sz="1800" b="0">
                <a:latin typeface="Gill Sans"/>
                <a:ea typeface="Gill Sans"/>
                <a:cs typeface="Gill Sans"/>
                <a:sym typeface="Gill Sans"/>
              </a:defRPr>
            </a:pPr>
            <a:r>
              <a:t>24  Bouwen en wonen</a:t>
            </a:r>
          </a:p>
          <a:p>
            <a:pPr algn="l">
              <a:defRPr sz="1800" b="0">
                <a:latin typeface="Gill Sans"/>
                <a:ea typeface="Gill Sans"/>
                <a:cs typeface="Gill Sans"/>
                <a:sym typeface="Gill Sans"/>
              </a:defRPr>
            </a:pPr>
            <a:r>
              <a:t>25  Samenloop asbestdakensanering en soortenbescherming</a:t>
            </a:r>
          </a:p>
          <a:p>
            <a:pPr algn="l">
              <a:defRPr sz="1800" b="0">
                <a:latin typeface="Gill Sans"/>
                <a:ea typeface="Gill Sans"/>
                <a:cs typeface="Gill Sans"/>
                <a:sym typeface="Gill Sans"/>
              </a:defRPr>
            </a:pPr>
            <a:r>
              <a:t>26  Zand erover!</a:t>
            </a:r>
          </a:p>
          <a:p>
            <a:pPr algn="l">
              <a:defRPr sz="1800" b="0">
                <a:latin typeface="Gill Sans"/>
                <a:ea typeface="Gill Sans"/>
                <a:cs typeface="Gill Sans"/>
                <a:sym typeface="Gill Sans"/>
              </a:defRPr>
            </a:pPr>
            <a:r>
              <a:t>27  Problematische gevallen met gevaar voor gezondheid en </a:t>
            </a:r>
          </a:p>
          <a:p>
            <a:pPr algn="l">
              <a:defRPr sz="1800" b="0">
                <a:latin typeface="Gill Sans"/>
                <a:ea typeface="Gill Sans"/>
                <a:cs typeface="Gill Sans"/>
                <a:sym typeface="Gill Sans"/>
              </a:defRPr>
            </a:pPr>
            <a:r>
              <a:t>      calamiteiten</a:t>
            </a:r>
          </a:p>
          <a:p>
            <a:pPr algn="l">
              <a:defRPr sz="1800" b="0">
                <a:latin typeface="Gill Sans"/>
                <a:ea typeface="Gill Sans"/>
                <a:cs typeface="Gill Sans"/>
                <a:sym typeface="Gill Sans"/>
              </a:defRPr>
            </a:pPr>
            <a:r>
              <a:t>28  Subsidieregeling</a:t>
            </a:r>
          </a:p>
          <a:p>
            <a:pPr algn="l">
              <a:defRPr sz="1800" b="0">
                <a:latin typeface="Gill Sans"/>
                <a:ea typeface="Gill Sans"/>
                <a:cs typeface="Gill Sans"/>
                <a:sym typeface="Gill Sans"/>
              </a:defRPr>
            </a:pPr>
            <a:r>
              <a:t>29  Financiering asbestdaken ook voor mensen die het echt </a:t>
            </a:r>
          </a:p>
          <a:p>
            <a:pPr algn="l">
              <a:defRPr sz="1800" b="0">
                <a:latin typeface="Gill Sans"/>
                <a:ea typeface="Gill Sans"/>
                <a:cs typeface="Gill Sans"/>
                <a:sym typeface="Gill Sans"/>
              </a:defRPr>
            </a:pPr>
            <a:r>
              <a:t>      niet kunnen betalen</a:t>
            </a:r>
          </a:p>
          <a:p>
            <a:pPr algn="l">
              <a:defRPr sz="1800" b="0">
                <a:latin typeface="Gill Sans"/>
                <a:ea typeface="Gill Sans"/>
                <a:cs typeface="Gill Sans"/>
                <a:sym typeface="Gill Sans"/>
              </a:defRPr>
            </a:pPr>
            <a:r>
              <a:t>30 Meer informatie? Colofon</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nvSpPr>
        <p:spPr>
          <a:xfrm>
            <a:off x="631316" y="-94626"/>
            <a:ext cx="11478306" cy="801245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4600" b="0" i="1">
                <a:latin typeface="Gill Sans"/>
                <a:ea typeface="Gill Sans"/>
                <a:cs typeface="Gill Sans"/>
                <a:sym typeface="Gill Sans"/>
              </a:defRPr>
            </a:pPr>
            <a:endParaRPr dirty="0"/>
          </a:p>
          <a:p>
            <a:pPr algn="l" defTabSz="457200">
              <a:defRPr sz="1200" b="0">
                <a:latin typeface="Gill Sans Light"/>
                <a:ea typeface="Gill Sans Light"/>
                <a:cs typeface="Gill Sans Light"/>
                <a:sym typeface="Gill Sans Light"/>
              </a:defRPr>
            </a:pPr>
            <a:endParaRPr dirty="0"/>
          </a:p>
          <a:p>
            <a:pPr algn="l" defTabSz="457200">
              <a:defRPr sz="4600" b="0" i="1">
                <a:latin typeface="Gill Sans"/>
                <a:ea typeface="Gill Sans"/>
                <a:cs typeface="Gill Sans"/>
                <a:sym typeface="Gill Sans"/>
              </a:defRPr>
            </a:pPr>
            <a:r>
              <a:rPr sz="4000" dirty="0"/>
              <a:t>EIA  (</a:t>
            </a:r>
            <a:r>
              <a:rPr sz="4000" dirty="0" err="1"/>
              <a:t>Energie</a:t>
            </a:r>
            <a:r>
              <a:rPr sz="4000" dirty="0"/>
              <a:t> </a:t>
            </a:r>
            <a:r>
              <a:rPr sz="4000" dirty="0" err="1"/>
              <a:t>Investeringsaftrek</a:t>
            </a:r>
            <a:r>
              <a:rPr sz="4000"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Voor</a:t>
            </a:r>
            <a:r>
              <a:rPr dirty="0"/>
              <a:t> </a:t>
            </a:r>
            <a:r>
              <a:rPr dirty="0" err="1"/>
              <a:t>bedrijven</a:t>
            </a:r>
            <a:r>
              <a:rPr dirty="0"/>
              <a:t> is het </a:t>
            </a:r>
            <a:r>
              <a:rPr dirty="0" err="1"/>
              <a:t>mogelijk</a:t>
            </a:r>
            <a:r>
              <a:rPr dirty="0"/>
              <a:t> om </a:t>
            </a:r>
            <a:r>
              <a:rPr dirty="0" err="1"/>
              <a:t>investeringen</a:t>
            </a:r>
            <a:r>
              <a:rPr dirty="0"/>
              <a:t> met </a:t>
            </a:r>
            <a:r>
              <a:rPr dirty="0" err="1"/>
              <a:t>betrekking</a:t>
            </a:r>
            <a:r>
              <a:rPr dirty="0"/>
              <a:t> tot </a:t>
            </a:r>
            <a:r>
              <a:rPr dirty="0" err="1"/>
              <a:t>energie</a:t>
            </a:r>
            <a:r>
              <a:rPr dirty="0"/>
              <a:t> </a:t>
            </a:r>
            <a:r>
              <a:rPr dirty="0" err="1"/>
              <a:t>af</a:t>
            </a:r>
            <a:r>
              <a:rPr dirty="0"/>
              <a:t> </a:t>
            </a:r>
            <a:r>
              <a:rPr dirty="0" err="1"/>
              <a:t>te</a:t>
            </a:r>
            <a:r>
              <a:rPr dirty="0"/>
              <a:t> </a:t>
            </a:r>
            <a:r>
              <a:rPr dirty="0" err="1" smtClean="0"/>
              <a:t>tre</a:t>
            </a:r>
            <a:r>
              <a:rPr lang="nl-NL" dirty="0" smtClean="0"/>
              <a:t>k</a:t>
            </a:r>
            <a:r>
              <a:rPr dirty="0" smtClean="0"/>
              <a:t>ken </a:t>
            </a:r>
            <a:r>
              <a:rPr dirty="0" err="1"/>
              <a:t>en</a:t>
            </a:r>
            <a:r>
              <a:rPr dirty="0"/>
              <a:t> </a:t>
            </a:r>
            <a:r>
              <a:rPr dirty="0" err="1"/>
              <a:t>een</a:t>
            </a:r>
            <a:r>
              <a:rPr dirty="0"/>
              <a:t> </a:t>
            </a:r>
            <a:r>
              <a:rPr dirty="0" err="1"/>
              <a:t>sanering</a:t>
            </a:r>
            <a:r>
              <a:rPr dirty="0"/>
              <a:t> van </a:t>
            </a:r>
            <a:r>
              <a:rPr dirty="0" err="1"/>
              <a:t>een</a:t>
            </a:r>
            <a:r>
              <a:rPr dirty="0"/>
              <a:t> </a:t>
            </a:r>
            <a:r>
              <a:rPr dirty="0" err="1"/>
              <a:t>dak</a:t>
            </a:r>
            <a:r>
              <a:rPr dirty="0"/>
              <a:t> </a:t>
            </a:r>
            <a:r>
              <a:rPr dirty="0" err="1"/>
              <a:t>meer</a:t>
            </a:r>
            <a:r>
              <a:rPr dirty="0"/>
              <a:t> </a:t>
            </a:r>
            <a:r>
              <a:rPr dirty="0" err="1"/>
              <a:t>betaalbaar</a:t>
            </a:r>
            <a:r>
              <a:rPr dirty="0"/>
              <a:t> </a:t>
            </a:r>
            <a:r>
              <a:rPr dirty="0" err="1"/>
              <a:t>te</a:t>
            </a:r>
            <a:r>
              <a:rPr dirty="0"/>
              <a:t> </a:t>
            </a:r>
            <a:r>
              <a:rPr dirty="0" err="1"/>
              <a:t>maken</a:t>
            </a:r>
            <a:r>
              <a:rPr dirty="0" smtClean="0"/>
              <a:t>.</a:t>
            </a:r>
            <a:endParaRPr lang="nl-NL" dirty="0" smtClean="0"/>
          </a:p>
          <a:p>
            <a:pPr algn="l" defTabSz="457200">
              <a:defRPr sz="1200" b="0">
                <a:latin typeface="Gill Sans Light"/>
                <a:ea typeface="Gill Sans Light"/>
                <a:cs typeface="Gill Sans Light"/>
                <a:sym typeface="Gill Sans Light"/>
              </a:defRPr>
            </a:pPr>
            <a:r>
              <a:rPr dirty="0" err="1" smtClean="0"/>
              <a:t>Voor</a:t>
            </a:r>
            <a:r>
              <a:rPr dirty="0" smtClean="0"/>
              <a:t> </a:t>
            </a:r>
            <a:r>
              <a:rPr dirty="0" err="1"/>
              <a:t>particulieren</a:t>
            </a:r>
            <a:r>
              <a:rPr dirty="0"/>
              <a:t> is </a:t>
            </a:r>
            <a:r>
              <a:rPr dirty="0" err="1"/>
              <a:t>dat</a:t>
            </a:r>
            <a:r>
              <a:rPr dirty="0"/>
              <a:t> </a:t>
            </a:r>
            <a:r>
              <a:rPr dirty="0" err="1"/>
              <a:t>niet</a:t>
            </a:r>
            <a:r>
              <a:rPr dirty="0"/>
              <a:t> </a:t>
            </a:r>
            <a:r>
              <a:rPr dirty="0" err="1" smtClean="0"/>
              <a:t>mogelijk</a:t>
            </a:r>
            <a:r>
              <a:rPr lang="nl-NL" dirty="0" smtClean="0"/>
              <a: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41,5% van de </a:t>
            </a:r>
            <a:r>
              <a:rPr dirty="0" err="1" smtClean="0"/>
              <a:t>investeringskosten</a:t>
            </a:r>
            <a:r>
              <a:rPr dirty="0" smtClean="0"/>
              <a:t> </a:t>
            </a:r>
            <a:r>
              <a:rPr dirty="0"/>
              <a:t>(extra) </a:t>
            </a:r>
            <a:r>
              <a:rPr dirty="0" err="1"/>
              <a:t>afschrijven</a:t>
            </a:r>
            <a:r>
              <a:rPr dirty="0"/>
              <a:t> van de </a:t>
            </a:r>
            <a:r>
              <a:rPr dirty="0" err="1"/>
              <a:t>fiscale</a:t>
            </a:r>
            <a:r>
              <a:rPr dirty="0"/>
              <a:t> </a:t>
            </a:r>
            <a:r>
              <a:rPr dirty="0" err="1"/>
              <a:t>winst</a:t>
            </a:r>
            <a:endParaRPr dirty="0"/>
          </a:p>
          <a:p>
            <a:pPr algn="l" defTabSz="457200">
              <a:defRPr sz="1200" b="0">
                <a:latin typeface="Gill Sans Light"/>
                <a:ea typeface="Gill Sans Light"/>
                <a:cs typeface="Gill Sans Light"/>
                <a:sym typeface="Gill Sans Light"/>
              </a:defRPr>
            </a:pPr>
            <a:r>
              <a:rPr dirty="0" err="1"/>
              <a:t>Zonnepanelen</a:t>
            </a:r>
            <a:r>
              <a:rPr dirty="0"/>
              <a:t> met </a:t>
            </a:r>
            <a:r>
              <a:rPr dirty="0" err="1"/>
              <a:t>een</a:t>
            </a:r>
            <a:r>
              <a:rPr dirty="0"/>
              <a:t> </a:t>
            </a:r>
            <a:r>
              <a:rPr dirty="0" err="1"/>
              <a:t>gezamenlijk</a:t>
            </a:r>
            <a:r>
              <a:rPr dirty="0"/>
              <a:t> </a:t>
            </a:r>
            <a:r>
              <a:rPr dirty="0" err="1"/>
              <a:t>piekvermogen</a:t>
            </a:r>
            <a:r>
              <a:rPr dirty="0"/>
              <a:t> van ten </a:t>
            </a:r>
            <a:r>
              <a:rPr dirty="0" err="1"/>
              <a:t>minste</a:t>
            </a:r>
            <a:r>
              <a:rPr dirty="0"/>
              <a:t> 25 kW of </a:t>
            </a:r>
            <a:r>
              <a:rPr dirty="0" err="1"/>
              <a:t>zonnepanelen</a:t>
            </a:r>
            <a:r>
              <a:rPr dirty="0"/>
              <a:t> met SDE 2013 of </a:t>
            </a:r>
            <a:r>
              <a:rPr dirty="0" err="1"/>
              <a:t>eerder</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€ 1.200 per kW x (</a:t>
            </a:r>
            <a:r>
              <a:rPr dirty="0" err="1"/>
              <a:t>piekvermogen</a:t>
            </a:r>
            <a:r>
              <a:rPr dirty="0"/>
              <a:t> in kW - 25 kW) </a:t>
            </a:r>
          </a:p>
          <a:p>
            <a:pPr algn="l" defTabSz="457200">
              <a:defRPr sz="1200" b="0">
                <a:latin typeface="Gill Sans Light"/>
                <a:ea typeface="Gill Sans Light"/>
                <a:cs typeface="Gill Sans Light"/>
                <a:sym typeface="Gill Sans Light"/>
              </a:defRPr>
            </a:pPr>
            <a:r>
              <a:rPr dirty="0" err="1"/>
              <a:t>Voor</a:t>
            </a:r>
            <a:r>
              <a:rPr dirty="0"/>
              <a:t> de </a:t>
            </a:r>
            <a:r>
              <a:rPr dirty="0" err="1"/>
              <a:t>zonnepanelen</a:t>
            </a:r>
            <a:r>
              <a:rPr dirty="0"/>
              <a:t> met </a:t>
            </a:r>
            <a:r>
              <a:rPr dirty="0" err="1"/>
              <a:t>Stimulering</a:t>
            </a:r>
            <a:r>
              <a:rPr dirty="0"/>
              <a:t> </a:t>
            </a:r>
            <a:r>
              <a:rPr dirty="0" err="1"/>
              <a:t>Duurzame</a:t>
            </a:r>
            <a:r>
              <a:rPr dirty="0"/>
              <a:t> </a:t>
            </a:r>
            <a:r>
              <a:rPr dirty="0" err="1"/>
              <a:t>Energieproductie</a:t>
            </a:r>
            <a:r>
              <a:rPr dirty="0"/>
              <a:t> </a:t>
            </a:r>
            <a:r>
              <a:rPr dirty="0" err="1"/>
              <a:t>geldt</a:t>
            </a:r>
            <a:r>
              <a:rPr dirty="0"/>
              <a:t> </a:t>
            </a:r>
            <a:r>
              <a:rPr dirty="0" err="1"/>
              <a:t>geen</a:t>
            </a:r>
            <a:r>
              <a:rPr dirty="0"/>
              <a:t> maximum</a:t>
            </a:r>
          </a:p>
          <a:p>
            <a:pPr algn="l" defTabSz="457200">
              <a:defRPr sz="4600" b="0" i="1">
                <a:latin typeface="Gill Sans"/>
                <a:ea typeface="Gill Sans"/>
                <a:cs typeface="Gill Sans"/>
                <a:sym typeface="Gill Sans"/>
              </a:defRPr>
            </a:pPr>
            <a:endParaRPr dirty="0"/>
          </a:p>
          <a:p>
            <a:pPr algn="l" defTabSz="457200">
              <a:defRPr sz="4600" b="0" i="1">
                <a:latin typeface="Gill Sans"/>
                <a:ea typeface="Gill Sans"/>
                <a:cs typeface="Gill Sans"/>
                <a:sym typeface="Gill Sans"/>
              </a:defRPr>
            </a:pPr>
            <a:r>
              <a:rPr sz="4000" dirty="0" err="1"/>
              <a:t>Klimaatakkoord</a:t>
            </a:r>
            <a:r>
              <a:rPr sz="4000" dirty="0"/>
              <a:t> </a:t>
            </a:r>
            <a:r>
              <a:rPr sz="4000" dirty="0" err="1"/>
              <a:t>Parijs</a:t>
            </a:r>
            <a:r>
              <a:rPr sz="4000" dirty="0"/>
              <a:t> / </a:t>
            </a:r>
            <a:r>
              <a:rPr sz="4000" dirty="0" err="1"/>
              <a:t>Nationaal</a:t>
            </a:r>
            <a:r>
              <a:rPr sz="4000" dirty="0"/>
              <a:t> </a:t>
            </a:r>
            <a:r>
              <a:rPr sz="4000" dirty="0" err="1"/>
              <a:t>Energieakkoord</a:t>
            </a:r>
            <a:endParaRPr sz="4000" dirty="0"/>
          </a:p>
          <a:p>
            <a:pPr algn="l" defTabSz="457200">
              <a:defRPr sz="1200" b="0">
                <a:latin typeface="Gill Sans Light"/>
                <a:ea typeface="Gill Sans Light"/>
                <a:cs typeface="Gill Sans Light"/>
                <a:sym typeface="Gill Sans Light"/>
              </a:defRPr>
            </a:pPr>
            <a:endParaRPr dirty="0"/>
          </a:p>
          <a:p>
            <a:pPr algn="l" defTabSz="457200">
              <a:buSzPct val="145000"/>
              <a:buFont typeface="Gill Sans Light"/>
              <a:buChar char="-"/>
              <a:defRPr sz="1200" b="0">
                <a:latin typeface="Gill Sans Light"/>
                <a:ea typeface="Gill Sans Light"/>
                <a:cs typeface="Gill Sans Light"/>
                <a:sym typeface="Gill Sans Light"/>
              </a:defRPr>
            </a:pPr>
            <a:r>
              <a:rPr dirty="0" err="1"/>
              <a:t>besparing</a:t>
            </a:r>
            <a:r>
              <a:rPr dirty="0"/>
              <a:t> </a:t>
            </a:r>
            <a:r>
              <a:rPr dirty="0" err="1"/>
              <a:t>energieverbruik</a:t>
            </a:r>
            <a:r>
              <a:rPr dirty="0"/>
              <a:t> </a:t>
            </a:r>
            <a:r>
              <a:rPr dirty="0" err="1"/>
              <a:t>gemiddeld</a:t>
            </a:r>
            <a:r>
              <a:rPr dirty="0"/>
              <a:t> 1,5 </a:t>
            </a:r>
            <a:r>
              <a:rPr dirty="0" err="1"/>
              <a:t>procent</a:t>
            </a:r>
            <a:r>
              <a:rPr dirty="0"/>
              <a:t> per </a:t>
            </a:r>
            <a:r>
              <a:rPr dirty="0" err="1"/>
              <a:t>jaar</a:t>
            </a:r>
            <a:endParaRPr dirty="0"/>
          </a:p>
          <a:p>
            <a:pPr algn="l" defTabSz="457200">
              <a:defRPr sz="1200" b="0">
                <a:latin typeface="Gill Sans Light"/>
                <a:ea typeface="Gill Sans Light"/>
                <a:cs typeface="Gill Sans Light"/>
                <a:sym typeface="Gill Sans Light"/>
              </a:defRPr>
            </a:pPr>
            <a:endParaRPr dirty="0"/>
          </a:p>
          <a:p>
            <a:pPr algn="l" defTabSz="457200">
              <a:buSzPct val="145000"/>
              <a:buFont typeface="Gill Sans Light"/>
              <a:buChar char="-"/>
              <a:defRPr sz="1200" b="0">
                <a:latin typeface="Gill Sans Light"/>
                <a:ea typeface="Gill Sans Light"/>
                <a:cs typeface="Gill Sans Light"/>
                <a:sym typeface="Gill Sans Light"/>
              </a:defRPr>
            </a:pPr>
            <a:r>
              <a:rPr dirty="0"/>
              <a:t>100 </a:t>
            </a:r>
            <a:r>
              <a:rPr dirty="0" err="1"/>
              <a:t>petajoule</a:t>
            </a:r>
            <a:r>
              <a:rPr dirty="0"/>
              <a:t> </a:t>
            </a:r>
            <a:r>
              <a:rPr dirty="0" err="1"/>
              <a:t>besparing</a:t>
            </a:r>
            <a:r>
              <a:rPr dirty="0"/>
              <a:t> </a:t>
            </a:r>
            <a:r>
              <a:rPr dirty="0" err="1"/>
              <a:t>aan</a:t>
            </a:r>
            <a:r>
              <a:rPr dirty="0"/>
              <a:t> </a:t>
            </a:r>
            <a:r>
              <a:rPr dirty="0" err="1"/>
              <a:t>energieverbruik</a:t>
            </a:r>
            <a:r>
              <a:rPr dirty="0"/>
              <a:t> per 2020</a:t>
            </a:r>
          </a:p>
          <a:p>
            <a:pPr algn="l" defTabSz="457200">
              <a:defRPr sz="1200" b="0">
                <a:latin typeface="Gill Sans Light"/>
                <a:ea typeface="Gill Sans Light"/>
                <a:cs typeface="Gill Sans Light"/>
                <a:sym typeface="Gill Sans Light"/>
              </a:defRPr>
            </a:pPr>
            <a:endParaRPr dirty="0"/>
          </a:p>
          <a:p>
            <a:pPr algn="l" defTabSz="457200">
              <a:buSzPct val="145000"/>
              <a:buFont typeface="Gill Sans Light"/>
              <a:buChar char="-"/>
              <a:defRPr sz="1200" b="0">
                <a:latin typeface="Gill Sans Light"/>
                <a:ea typeface="Gill Sans Light"/>
                <a:cs typeface="Gill Sans Light"/>
                <a:sym typeface="Gill Sans Light"/>
              </a:defRPr>
            </a:pPr>
            <a:r>
              <a:rPr dirty="0" err="1"/>
              <a:t>hernieuwbare</a:t>
            </a:r>
            <a:r>
              <a:rPr dirty="0"/>
              <a:t> </a:t>
            </a:r>
            <a:r>
              <a:rPr dirty="0" err="1"/>
              <a:t>energieopwekking</a:t>
            </a:r>
            <a:r>
              <a:rPr dirty="0"/>
              <a:t> van 4 </a:t>
            </a:r>
            <a:r>
              <a:rPr dirty="0" err="1"/>
              <a:t>naar</a:t>
            </a:r>
            <a:r>
              <a:rPr dirty="0"/>
              <a:t> 16 % in 2023</a:t>
            </a:r>
          </a:p>
          <a:p>
            <a:pPr algn="l" defTabSz="457200">
              <a:defRPr sz="1200" b="0">
                <a:latin typeface="Gill Sans Light"/>
                <a:ea typeface="Gill Sans Light"/>
                <a:cs typeface="Gill Sans Light"/>
                <a:sym typeface="Gill Sans Light"/>
              </a:defRPr>
            </a:pPr>
            <a:endParaRPr dirty="0"/>
          </a:p>
          <a:p>
            <a:pPr algn="l" defTabSz="457200">
              <a:buSzPct val="145000"/>
              <a:buFont typeface="Gill Sans Light"/>
              <a:buChar char="-"/>
              <a:defRPr sz="1200" b="0">
                <a:latin typeface="Gill Sans Light"/>
                <a:ea typeface="Gill Sans Light"/>
                <a:cs typeface="Gill Sans Light"/>
                <a:sym typeface="Gill Sans Light"/>
              </a:defRPr>
            </a:pPr>
            <a:r>
              <a:rPr dirty="0"/>
              <a:t>15.000 </a:t>
            </a:r>
            <a:r>
              <a:rPr dirty="0" err="1"/>
              <a:t>nieuwe</a:t>
            </a:r>
            <a:r>
              <a:rPr dirty="0"/>
              <a:t> </a:t>
            </a:r>
            <a:r>
              <a:rPr dirty="0" err="1"/>
              <a:t>banen</a:t>
            </a:r>
            <a:r>
              <a:rPr dirty="0"/>
              <a:t> </a:t>
            </a:r>
            <a:r>
              <a:rPr dirty="0" err="1"/>
              <a:t>creëren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Klimaatbestendige</a:t>
            </a:r>
            <a:r>
              <a:rPr dirty="0"/>
              <a:t> </a:t>
            </a:r>
            <a:r>
              <a:rPr dirty="0" err="1"/>
              <a:t>maatregelen</a:t>
            </a:r>
            <a:r>
              <a:rPr dirty="0"/>
              <a:t> </a:t>
            </a:r>
            <a:r>
              <a:rPr dirty="0" err="1"/>
              <a:t>worden</a:t>
            </a:r>
            <a:r>
              <a:rPr dirty="0"/>
              <a:t> </a:t>
            </a:r>
            <a:r>
              <a:rPr dirty="0" err="1"/>
              <a:t>gestimuleerd</a:t>
            </a:r>
            <a:r>
              <a:rPr dirty="0"/>
              <a:t> (</a:t>
            </a:r>
            <a:r>
              <a:rPr dirty="0" err="1"/>
              <a:t>ook</a:t>
            </a:r>
            <a:r>
              <a:rPr dirty="0"/>
              <a:t> </a:t>
            </a:r>
            <a:r>
              <a:rPr dirty="0" err="1"/>
              <a:t>financieel</a:t>
            </a:r>
            <a:r>
              <a:rPr dirty="0"/>
              <a:t>). </a:t>
            </a:r>
            <a:r>
              <a:rPr dirty="0" err="1"/>
              <a:t>Bij</a:t>
            </a:r>
            <a:r>
              <a:rPr dirty="0"/>
              <a:t> </a:t>
            </a:r>
            <a:r>
              <a:rPr dirty="0" err="1"/>
              <a:t>voorbeeld</a:t>
            </a:r>
            <a:r>
              <a:rPr dirty="0"/>
              <a:t> door </a:t>
            </a:r>
            <a:r>
              <a:rPr dirty="0" err="1"/>
              <a:t>waterschappen</a:t>
            </a:r>
            <a:r>
              <a:rPr dirty="0"/>
              <a:t> </a:t>
            </a:r>
            <a:r>
              <a:rPr dirty="0" err="1"/>
              <a:t>voor</a:t>
            </a:r>
            <a:r>
              <a:rPr dirty="0"/>
              <a:t> </a:t>
            </a:r>
            <a:r>
              <a:rPr dirty="0" err="1"/>
              <a:t>initiatieven</a:t>
            </a:r>
            <a:r>
              <a:rPr dirty="0"/>
              <a:t> om </a:t>
            </a:r>
            <a:r>
              <a:rPr dirty="0" err="1"/>
              <a:t>gezamenlijk</a:t>
            </a:r>
            <a:r>
              <a:rPr dirty="0"/>
              <a:t> </a:t>
            </a:r>
            <a:r>
              <a:rPr dirty="0" err="1"/>
              <a:t>aanpassingen</a:t>
            </a:r>
            <a:r>
              <a:rPr dirty="0"/>
              <a:t> </a:t>
            </a:r>
            <a:r>
              <a:rPr dirty="0" err="1"/>
              <a:t>te</a:t>
            </a:r>
            <a:r>
              <a:rPr dirty="0"/>
              <a:t> </a:t>
            </a:r>
            <a:r>
              <a:rPr dirty="0" err="1"/>
              <a:t>doen</a:t>
            </a:r>
            <a:r>
              <a:rPr dirty="0"/>
              <a:t> die de </a:t>
            </a:r>
            <a:r>
              <a:rPr dirty="0" err="1"/>
              <a:t>leefomgeving</a:t>
            </a:r>
            <a:r>
              <a:rPr dirty="0"/>
              <a:t> </a:t>
            </a:r>
          </a:p>
          <a:p>
            <a:pPr algn="l" defTabSz="457200">
              <a:defRPr sz="1200" b="0">
                <a:latin typeface="Gill Sans Light"/>
                <a:ea typeface="Gill Sans Light"/>
                <a:cs typeface="Gill Sans Light"/>
                <a:sym typeface="Gill Sans Light"/>
              </a:defRPr>
            </a:pPr>
            <a:r>
              <a:rPr dirty="0" err="1"/>
              <a:t>meer</a:t>
            </a:r>
            <a:r>
              <a:rPr dirty="0"/>
              <a:t> </a:t>
            </a:r>
            <a:r>
              <a:rPr dirty="0" err="1"/>
              <a:t>klimaatbestendig</a:t>
            </a:r>
            <a:r>
              <a:rPr dirty="0"/>
              <a:t> </a:t>
            </a:r>
            <a:r>
              <a:rPr dirty="0" err="1"/>
              <a:t>maken</a:t>
            </a:r>
            <a:r>
              <a:rPr dirty="0"/>
              <a:t> </a:t>
            </a:r>
            <a:r>
              <a:rPr dirty="0" err="1"/>
              <a:t>en</a:t>
            </a:r>
            <a:r>
              <a:rPr dirty="0"/>
              <a:t> </a:t>
            </a:r>
            <a:r>
              <a:rPr dirty="0" err="1"/>
              <a:t>verbeteren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Zie</a:t>
            </a:r>
            <a:r>
              <a:rPr dirty="0"/>
              <a:t>: </a:t>
            </a:r>
          </a:p>
          <a:p>
            <a:pPr algn="l" defTabSz="457200">
              <a:defRPr sz="1200" b="0">
                <a:latin typeface="Gill Sans Light"/>
                <a:ea typeface="Gill Sans Light"/>
                <a:cs typeface="Gill Sans Light"/>
                <a:sym typeface="Gill Sans Light"/>
              </a:defRPr>
            </a:pPr>
            <a:r>
              <a:rPr dirty="0">
                <a:hlinkClick r:id="rId2"/>
              </a:rPr>
              <a:t>https://www.aaenmaas.nl/pagina/themas/financiele-steun.html</a:t>
            </a:r>
            <a:r>
              <a:rPr dirty="0">
                <a:solidFill>
                  <a:srgbClr val="275D90"/>
                </a:solidFill>
              </a:rPr>
              <a:t> </a:t>
            </a:r>
          </a:p>
          <a:p>
            <a:pPr algn="l" defTabSz="457200">
              <a:defRPr sz="1200" b="0">
                <a:latin typeface="Gill Sans Light"/>
                <a:ea typeface="Gill Sans Light"/>
                <a:cs typeface="Gill Sans Light"/>
                <a:sym typeface="Gill Sans Light"/>
              </a:defRPr>
            </a:pPr>
            <a:r>
              <a:rPr u="sng" dirty="0">
                <a:hlinkClick r:id="rId3"/>
              </a:rPr>
              <a:t>https://www.dommel.nl/algemeen/werken-aan-een-klimaatrobuust-watersysteem/actieplan-leven-de-dommel/actieplan-24-maatregelen.html</a:t>
            </a:r>
            <a:endParaRPr dirty="0">
              <a:solidFill>
                <a:srgbClr val="275D90"/>
              </a:solidFill>
            </a:endParaRPr>
          </a:p>
          <a:p>
            <a:pPr algn="l" defTabSz="457200">
              <a:defRPr sz="1200" b="0">
                <a:latin typeface="Gill Sans Light"/>
                <a:ea typeface="Gill Sans Light"/>
                <a:cs typeface="Gill Sans Light"/>
                <a:sym typeface="Gill Sans Light"/>
              </a:defRPr>
            </a:pPr>
            <a:r>
              <a:rPr u="sng" dirty="0">
                <a:hlinkClick r:id="rId4"/>
              </a:rPr>
              <a:t>https://www.brabantsedelta.nl/nieuws/2017/09/maak-uw-buurt-watervriendellijk-en-vraag-subsidie-aan-bij-het-buurtwaterfonds.html</a:t>
            </a:r>
          </a:p>
        </p:txBody>
      </p:sp>
      <p:pic>
        <p:nvPicPr>
          <p:cNvPr id="217" name="Schermafbeelding 2018-11-28 om 14.55.27.png"/>
          <p:cNvPicPr>
            <a:picLocks noChangeAspect="1"/>
          </p:cNvPicPr>
          <p:nvPr/>
        </p:nvPicPr>
        <p:blipFill>
          <a:blip r:embed="rId5">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756524" y="1197074"/>
            <a:ext cx="12150762" cy="194925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4600" b="0" i="1">
                <a:latin typeface="Gill Sans"/>
                <a:ea typeface="Gill Sans"/>
                <a:cs typeface="Gill Sans"/>
                <a:sym typeface="Gill Sans"/>
              </a:defRPr>
            </a:pPr>
            <a:r>
              <a:rPr sz="4000" dirty="0" err="1"/>
              <a:t>Milieustraten</a:t>
            </a:r>
            <a:r>
              <a:rPr sz="4000" dirty="0"/>
              <a:t> </a:t>
            </a:r>
            <a:r>
              <a:rPr sz="4000" dirty="0" err="1"/>
              <a:t>en</a:t>
            </a:r>
            <a:r>
              <a:rPr sz="4000" dirty="0"/>
              <a:t> </a:t>
            </a:r>
            <a:r>
              <a:rPr sz="4000" dirty="0" err="1"/>
              <a:t>publiekscampagne</a:t>
            </a:r>
            <a:r>
              <a:rPr sz="4000" dirty="0"/>
              <a:t> </a:t>
            </a:r>
            <a:r>
              <a:rPr sz="4000" dirty="0" err="1"/>
              <a:t>tegen</a:t>
            </a:r>
            <a:r>
              <a:rPr sz="4000" dirty="0"/>
              <a:t> </a:t>
            </a:r>
            <a:r>
              <a:rPr sz="4000" dirty="0" err="1"/>
              <a:t>dumpen</a:t>
            </a:r>
            <a:endParaRPr sz="4000" dirty="0"/>
          </a:p>
          <a:p>
            <a:pPr marR="3280590" algn="l" defTabSz="449580">
              <a:lnSpc>
                <a:spcPts val="2400"/>
              </a:lnSpc>
              <a:defRPr sz="900" b="0">
                <a:latin typeface="Lucida Sans"/>
                <a:ea typeface="Lucida Sans"/>
                <a:cs typeface="Lucida Sans"/>
                <a:sym typeface="Lucida Sans"/>
              </a:defRPr>
            </a:pPr>
            <a:endParaRPr dirty="0"/>
          </a:p>
          <a:p>
            <a:pPr algn="l" defTabSz="457200">
              <a:defRPr sz="1200" b="0">
                <a:latin typeface="Gill Sans Light"/>
                <a:ea typeface="Gill Sans Light"/>
                <a:cs typeface="Gill Sans Light"/>
                <a:sym typeface="Gill Sans Light"/>
              </a:defRPr>
            </a:pPr>
            <a:r>
              <a:rPr dirty="0"/>
              <a:t>In de </a:t>
            </a:r>
            <a:r>
              <a:rPr dirty="0" err="1"/>
              <a:t>meeste</a:t>
            </a:r>
            <a:r>
              <a:rPr dirty="0"/>
              <a:t> </a:t>
            </a:r>
            <a:r>
              <a:rPr dirty="0" err="1"/>
              <a:t>Brabantse</a:t>
            </a:r>
            <a:r>
              <a:rPr dirty="0"/>
              <a:t> </a:t>
            </a:r>
            <a:r>
              <a:rPr dirty="0" err="1"/>
              <a:t>gemeenten</a:t>
            </a:r>
            <a:r>
              <a:rPr dirty="0"/>
              <a:t> </a:t>
            </a:r>
            <a:r>
              <a:rPr dirty="0" err="1"/>
              <a:t>kunnen</a:t>
            </a:r>
            <a:r>
              <a:rPr dirty="0"/>
              <a:t> </a:t>
            </a:r>
            <a:r>
              <a:rPr dirty="0" err="1"/>
              <a:t>daken</a:t>
            </a:r>
            <a:r>
              <a:rPr dirty="0"/>
              <a:t> tot 35 </a:t>
            </a:r>
            <a:r>
              <a:rPr dirty="0" err="1"/>
              <a:t>vierkante</a:t>
            </a:r>
            <a:r>
              <a:rPr dirty="0"/>
              <a:t> meter gratis </a:t>
            </a:r>
            <a:r>
              <a:rPr dirty="0" err="1"/>
              <a:t>worden</a:t>
            </a:r>
            <a:r>
              <a:rPr dirty="0"/>
              <a:t> </a:t>
            </a:r>
            <a:r>
              <a:rPr dirty="0" err="1"/>
              <a:t>ingeleverd</a:t>
            </a:r>
            <a:r>
              <a:rPr dirty="0"/>
              <a:t> </a:t>
            </a:r>
            <a:r>
              <a:rPr dirty="0" err="1"/>
              <a:t>mits</a:t>
            </a:r>
            <a:r>
              <a:rPr dirty="0"/>
              <a:t> </a:t>
            </a:r>
            <a:r>
              <a:rPr dirty="0" err="1"/>
              <a:t>ze</a:t>
            </a:r>
            <a:r>
              <a:rPr dirty="0"/>
              <a:t> </a:t>
            </a:r>
            <a:r>
              <a:rPr dirty="0" err="1"/>
              <a:t>goed</a:t>
            </a:r>
            <a:r>
              <a:rPr dirty="0"/>
              <a:t> in </a:t>
            </a:r>
            <a:r>
              <a:rPr dirty="0" err="1"/>
              <a:t>dubbel</a:t>
            </a:r>
            <a:r>
              <a:rPr dirty="0"/>
              <a:t> plastic </a:t>
            </a:r>
            <a:r>
              <a:rPr dirty="0" err="1"/>
              <a:t>zijn</a:t>
            </a:r>
            <a:r>
              <a:rPr dirty="0"/>
              <a:t> </a:t>
            </a:r>
            <a:r>
              <a:rPr dirty="0" err="1"/>
              <a:t>verpakt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provincie</a:t>
            </a:r>
            <a:r>
              <a:rPr dirty="0"/>
              <a:t> </a:t>
            </a:r>
            <a:r>
              <a:rPr lang="nl-NL" dirty="0" smtClean="0"/>
              <a:t>heeft</a:t>
            </a:r>
            <a:r>
              <a:rPr dirty="0" smtClean="0"/>
              <a:t> </a:t>
            </a:r>
            <a:r>
              <a:rPr dirty="0" err="1"/>
              <a:t>een</a:t>
            </a:r>
            <a:r>
              <a:rPr dirty="0"/>
              <a:t> </a:t>
            </a:r>
            <a:r>
              <a:rPr dirty="0" err="1"/>
              <a:t>positief</a:t>
            </a:r>
            <a:r>
              <a:rPr dirty="0"/>
              <a:t> </a:t>
            </a:r>
            <a:r>
              <a:rPr dirty="0" err="1"/>
              <a:t>getinte</a:t>
            </a:r>
            <a:r>
              <a:rPr dirty="0"/>
              <a:t> </a:t>
            </a:r>
            <a:r>
              <a:rPr dirty="0" err="1" smtClean="0"/>
              <a:t>publiekscampagne</a:t>
            </a:r>
            <a:r>
              <a:rPr lang="nl-NL" dirty="0" smtClean="0"/>
              <a:t> gevoerd:</a:t>
            </a:r>
            <a:r>
              <a:rPr dirty="0" smtClean="0"/>
              <a:t>  </a:t>
            </a:r>
            <a:r>
              <a:rPr dirty="0"/>
              <a:t>“</a:t>
            </a:r>
            <a:r>
              <a:rPr dirty="0" err="1"/>
              <a:t>Waarom</a:t>
            </a:r>
            <a:r>
              <a:rPr dirty="0"/>
              <a:t> </a:t>
            </a:r>
            <a:r>
              <a:rPr dirty="0" err="1"/>
              <a:t>een</a:t>
            </a:r>
            <a:r>
              <a:rPr dirty="0"/>
              <a:t> </a:t>
            </a:r>
            <a:r>
              <a:rPr dirty="0" err="1"/>
              <a:t>hoge</a:t>
            </a:r>
            <a:r>
              <a:rPr dirty="0"/>
              <a:t> </a:t>
            </a:r>
            <a:r>
              <a:rPr dirty="0" err="1"/>
              <a:t>boete</a:t>
            </a:r>
            <a:r>
              <a:rPr dirty="0"/>
              <a:t> </a:t>
            </a:r>
            <a:r>
              <a:rPr dirty="0" err="1"/>
              <a:t>en</a:t>
            </a:r>
            <a:r>
              <a:rPr dirty="0"/>
              <a:t> </a:t>
            </a:r>
            <a:r>
              <a:rPr dirty="0" err="1"/>
              <a:t>een</a:t>
            </a:r>
            <a:r>
              <a:rPr dirty="0"/>
              <a:t> </a:t>
            </a:r>
            <a:r>
              <a:rPr dirty="0" err="1"/>
              <a:t>strafblad</a:t>
            </a:r>
            <a:r>
              <a:rPr dirty="0"/>
              <a:t> </a:t>
            </a:r>
            <a:r>
              <a:rPr dirty="0" err="1"/>
              <a:t>riskeren</a:t>
            </a:r>
            <a:r>
              <a:rPr dirty="0"/>
              <a:t> </a:t>
            </a:r>
            <a:r>
              <a:rPr dirty="0" err="1"/>
              <a:t>als</a:t>
            </a:r>
            <a:r>
              <a:rPr dirty="0"/>
              <a:t> het gratis </a:t>
            </a:r>
            <a:r>
              <a:rPr dirty="0" err="1"/>
              <a:t>naar</a:t>
            </a:r>
            <a:r>
              <a:rPr dirty="0"/>
              <a:t> de </a:t>
            </a:r>
            <a:r>
              <a:rPr dirty="0" err="1"/>
              <a:t>milieustraat</a:t>
            </a:r>
            <a:r>
              <a:rPr dirty="0"/>
              <a:t> mag </a:t>
            </a:r>
            <a:r>
              <a:rPr dirty="0" err="1"/>
              <a:t>worden</a:t>
            </a:r>
            <a:r>
              <a:rPr dirty="0"/>
              <a:t> </a:t>
            </a:r>
            <a:r>
              <a:rPr dirty="0" err="1"/>
              <a:t>gebracht</a:t>
            </a:r>
            <a:r>
              <a:rPr dirty="0"/>
              <a:t>?”</a:t>
            </a:r>
          </a:p>
          <a:p>
            <a:pPr algn="l" defTabSz="457200">
              <a:defRPr sz="1200" b="0">
                <a:latin typeface="Gill Sans Light"/>
                <a:ea typeface="Gill Sans Light"/>
                <a:cs typeface="Gill Sans Light"/>
                <a:sym typeface="Gill Sans Light"/>
              </a:defRPr>
            </a:pPr>
            <a:endParaRPr dirty="0"/>
          </a:p>
        </p:txBody>
      </p:sp>
      <p:pic>
        <p:nvPicPr>
          <p:cNvPr id="220" name="serveimage.jpeg"/>
          <p:cNvPicPr>
            <a:picLocks noChangeAspect="1"/>
          </p:cNvPicPr>
          <p:nvPr/>
        </p:nvPicPr>
        <p:blipFill>
          <a:blip r:embed="rId2">
            <a:extLst/>
          </a:blip>
          <a:stretch>
            <a:fillRect/>
          </a:stretch>
        </p:blipFill>
        <p:spPr>
          <a:xfrm>
            <a:off x="4898578" y="4319389"/>
            <a:ext cx="8128001" cy="5422901"/>
          </a:xfrm>
          <a:prstGeom prst="rect">
            <a:avLst/>
          </a:prstGeom>
          <a:ln w="12700">
            <a:miter lim="400000"/>
          </a:ln>
        </p:spPr>
      </p:pic>
      <p:sp>
        <p:nvSpPr>
          <p:cNvPr id="221" name="Shape 221"/>
          <p:cNvSpPr/>
          <p:nvPr/>
        </p:nvSpPr>
        <p:spPr>
          <a:xfrm>
            <a:off x="781794" y="3963898"/>
            <a:ext cx="3850413" cy="284180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4600" b="0" i="1">
                <a:latin typeface="Gill Sans"/>
                <a:ea typeface="Gill Sans"/>
                <a:cs typeface="Gill Sans"/>
                <a:sym typeface="Gill Sans"/>
              </a:defRPr>
            </a:pPr>
            <a:r>
              <a:rPr dirty="0" err="1"/>
              <a:t>Aanbeveling</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Asbestafval</a:t>
            </a:r>
            <a:r>
              <a:rPr dirty="0"/>
              <a:t> </a:t>
            </a:r>
            <a:r>
              <a:rPr dirty="0" err="1"/>
              <a:t>altijd</a:t>
            </a:r>
            <a:r>
              <a:rPr dirty="0"/>
              <a:t> </a:t>
            </a:r>
            <a:r>
              <a:rPr dirty="0" err="1"/>
              <a:t>innemen</a:t>
            </a:r>
            <a:r>
              <a:rPr dirty="0" smtClean="0"/>
              <a:t>!</a:t>
            </a:r>
            <a:endParaRPr lang="nl-NL" dirty="0" smtClean="0"/>
          </a:p>
          <a:p>
            <a:pPr algn="l" defTabSz="457200">
              <a:defRPr sz="1200" b="0">
                <a:latin typeface="Gill Sans Light"/>
                <a:ea typeface="Gill Sans Light"/>
                <a:cs typeface="Gill Sans Light"/>
                <a:sym typeface="Gill Sans Light"/>
              </a:defRPr>
            </a:pPr>
            <a:endParaRPr lang="nl-NL" dirty="0"/>
          </a:p>
          <a:p>
            <a:pPr algn="l" defTabSz="457200">
              <a:defRPr sz="1200" b="0">
                <a:latin typeface="Gill Sans Light"/>
                <a:ea typeface="Gill Sans Light"/>
                <a:cs typeface="Gill Sans Light"/>
                <a:sym typeface="Gill Sans Light"/>
              </a:defRPr>
            </a:pPr>
            <a:r>
              <a:rPr lang="nl-NL" dirty="0" smtClean="0"/>
              <a:t>Registratie van ingenomen stromen.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Ook</a:t>
            </a:r>
            <a:r>
              <a:rPr dirty="0"/>
              <a:t> </a:t>
            </a:r>
            <a:r>
              <a:rPr dirty="0" err="1"/>
              <a:t>als</a:t>
            </a:r>
            <a:r>
              <a:rPr dirty="0"/>
              <a:t> het </a:t>
            </a:r>
            <a:r>
              <a:rPr dirty="0" err="1"/>
              <a:t>slecht</a:t>
            </a:r>
            <a:r>
              <a:rPr dirty="0"/>
              <a:t> </a:t>
            </a:r>
            <a:r>
              <a:rPr dirty="0" err="1"/>
              <a:t>verpakt</a:t>
            </a:r>
            <a:r>
              <a:rPr dirty="0"/>
              <a:t> </a:t>
            </a:r>
            <a:r>
              <a:rPr dirty="0" smtClean="0"/>
              <a:t>is</a:t>
            </a:r>
            <a:r>
              <a:rPr lang="nl-NL" dirty="0"/>
              <a:t> </a:t>
            </a:r>
            <a:r>
              <a:rPr lang="nl-NL" dirty="0" smtClean="0"/>
              <a:t>(een inpaktafel inrichten)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Ook</a:t>
            </a:r>
            <a:r>
              <a:rPr dirty="0"/>
              <a:t> </a:t>
            </a:r>
            <a:r>
              <a:rPr dirty="0" err="1"/>
              <a:t>als</a:t>
            </a:r>
            <a:r>
              <a:rPr dirty="0"/>
              <a:t> het </a:t>
            </a:r>
            <a:r>
              <a:rPr dirty="0" err="1"/>
              <a:t>meer</a:t>
            </a:r>
            <a:r>
              <a:rPr dirty="0"/>
              <a:t> </a:t>
            </a:r>
            <a:r>
              <a:rPr dirty="0" err="1"/>
              <a:t>dan</a:t>
            </a:r>
            <a:r>
              <a:rPr dirty="0"/>
              <a:t> 35 </a:t>
            </a:r>
            <a:r>
              <a:rPr dirty="0" err="1"/>
              <a:t>vierkante</a:t>
            </a:r>
            <a:r>
              <a:rPr dirty="0"/>
              <a:t> meter is.</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Als</a:t>
            </a:r>
            <a:r>
              <a:rPr dirty="0"/>
              <a:t> je </a:t>
            </a:r>
            <a:r>
              <a:rPr dirty="0" err="1"/>
              <a:t>dat</a:t>
            </a:r>
            <a:r>
              <a:rPr dirty="0"/>
              <a:t> </a:t>
            </a:r>
            <a:r>
              <a:rPr dirty="0" err="1"/>
              <a:t>niet</a:t>
            </a:r>
            <a:r>
              <a:rPr dirty="0"/>
              <a:t> </a:t>
            </a:r>
            <a:r>
              <a:rPr dirty="0" err="1"/>
              <a:t>doet</a:t>
            </a:r>
            <a:r>
              <a:rPr dirty="0"/>
              <a:t> </a:t>
            </a:r>
            <a:r>
              <a:rPr dirty="0" err="1"/>
              <a:t>dan</a:t>
            </a:r>
            <a:r>
              <a:rPr dirty="0"/>
              <a:t> </a:t>
            </a:r>
            <a:r>
              <a:rPr dirty="0" err="1"/>
              <a:t>ligt</a:t>
            </a:r>
            <a:r>
              <a:rPr dirty="0"/>
              <a:t> het in de </a:t>
            </a:r>
            <a:r>
              <a:rPr dirty="0" err="1"/>
              <a:t>natuur</a:t>
            </a:r>
            <a:r>
              <a:rPr dirty="0"/>
              <a:t> </a:t>
            </a:r>
            <a:r>
              <a:rPr dirty="0" err="1"/>
              <a:t>en</a:t>
            </a:r>
            <a:r>
              <a:rPr dirty="0"/>
              <a:t> </a:t>
            </a:r>
            <a:r>
              <a:rPr dirty="0" err="1"/>
              <a:t>kost</a:t>
            </a:r>
            <a:r>
              <a:rPr dirty="0"/>
              <a:t> het </a:t>
            </a:r>
          </a:p>
          <a:p>
            <a:pPr algn="l" defTabSz="457200">
              <a:defRPr sz="1200" b="0">
                <a:latin typeface="Gill Sans Light"/>
                <a:ea typeface="Gill Sans Light"/>
                <a:cs typeface="Gill Sans Light"/>
                <a:sym typeface="Gill Sans Light"/>
              </a:defRPr>
            </a:pPr>
            <a:r>
              <a:rPr dirty="0"/>
              <a:t>de </a:t>
            </a:r>
            <a:r>
              <a:rPr dirty="0" err="1"/>
              <a:t>gemeenschap</a:t>
            </a:r>
            <a:r>
              <a:rPr dirty="0"/>
              <a:t> </a:t>
            </a:r>
            <a:r>
              <a:rPr dirty="0" err="1"/>
              <a:t>veel</a:t>
            </a:r>
            <a:r>
              <a:rPr dirty="0"/>
              <a:t> </a:t>
            </a:r>
            <a:r>
              <a:rPr dirty="0" err="1"/>
              <a:t>meer</a:t>
            </a:r>
            <a:r>
              <a:rPr dirty="0"/>
              <a:t> geld om het op </a:t>
            </a:r>
            <a:r>
              <a:rPr dirty="0" err="1"/>
              <a:t>te</a:t>
            </a:r>
            <a:r>
              <a:rPr dirty="0"/>
              <a:t> </a:t>
            </a:r>
            <a:r>
              <a:rPr dirty="0" err="1"/>
              <a:t>ruimen</a:t>
            </a:r>
            <a:r>
              <a:rPr dirty="0"/>
              <a:t>.</a:t>
            </a:r>
          </a:p>
        </p:txBody>
      </p:sp>
      <p:pic>
        <p:nvPicPr>
          <p:cNvPr id="222"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1036046" y="963661"/>
            <a:ext cx="6457546" cy="84381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5000" b="0" i="1">
                <a:latin typeface="Gill Sans Light"/>
                <a:ea typeface="Gill Sans Light"/>
                <a:cs typeface="Gill Sans Light"/>
                <a:sym typeface="Gill Sans Light"/>
              </a:defRPr>
            </a:pPr>
            <a:r>
              <a:t>Storten of verwerken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Asbestdaken worden nu goed ingepakt in kunststof gestort. In het kader van de circulaire economie is dat niet de meest gewenste situatie. Er is wel voldoende stortcapaciteit.</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 vrijstelling van de afvalstoffenheffing betreft alleen asbestdaken en scheelt circa 50 cent per vierkante meter gesaneerd dak.</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Asbest kan ook verwerkt worden. waarbij de structuur veranderd moet worden zodat de fijne naaldjes geen risico meer opleveren. Er zijn een aantal mogelijkheden: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Verhitten tot 1.200 graden Celsius.</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Ultrageluid.</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Hele sterke zuren.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Geen van de methoden is nu of op korte termijn op grote schaal beschikbaar.</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Bij verwerking moet rekening gehouden worden met hogere kosten.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is verstandig het gevaarlijk asbestafval apart te storten, zodat het eventueel in de toekomst op eenvoudige wijze “winbaar” is.</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In de natuur vindt ook natuurlijke afbraak door schimmels plaats. Er is nog te weinig onderzoek uitgevoerd om de processen die plaats vinden op een gecontroleerde manier te gebruiken in de saneringsoperatie.</a:t>
            </a:r>
          </a:p>
        </p:txBody>
      </p:sp>
      <p:pic>
        <p:nvPicPr>
          <p:cNvPr id="225" name="Schermafbeelding 2018-11-19 om 09.05.50.png"/>
          <p:cNvPicPr>
            <a:picLocks noChangeAspect="1"/>
          </p:cNvPicPr>
          <p:nvPr/>
        </p:nvPicPr>
        <p:blipFill>
          <a:blip r:embed="rId2">
            <a:extLst/>
          </a:blip>
          <a:stretch>
            <a:fillRect/>
          </a:stretch>
        </p:blipFill>
        <p:spPr>
          <a:xfrm>
            <a:off x="7905674" y="2304379"/>
            <a:ext cx="4293403" cy="6592642"/>
          </a:xfrm>
          <a:prstGeom prst="rect">
            <a:avLst/>
          </a:prstGeom>
          <a:ln w="12700">
            <a:miter lim="400000"/>
          </a:ln>
        </p:spPr>
      </p:pic>
      <p:pic>
        <p:nvPicPr>
          <p:cNvPr id="226" name="serveimage.jpeg"/>
          <p:cNvPicPr>
            <a:picLocks noChangeAspect="1"/>
          </p:cNvPicPr>
          <p:nvPr/>
        </p:nvPicPr>
        <p:blipFill>
          <a:blip r:embed="rId3">
            <a:extLst/>
          </a:blip>
          <a:stretch>
            <a:fillRect/>
          </a:stretch>
        </p:blipFill>
        <p:spPr>
          <a:xfrm>
            <a:off x="1092261" y="6022846"/>
            <a:ext cx="3654814" cy="2438139"/>
          </a:xfrm>
          <a:prstGeom prst="rect">
            <a:avLst/>
          </a:prstGeom>
          <a:ln w="12700">
            <a:miter lim="400000"/>
          </a:ln>
        </p:spPr>
      </p:pic>
      <p:pic>
        <p:nvPicPr>
          <p:cNvPr id="227"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648357" y="481965"/>
            <a:ext cx="10848405" cy="853567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600" b="0" i="1">
                <a:latin typeface="Gill Sans Light"/>
                <a:ea typeface="Gill Sans Light"/>
                <a:cs typeface="Gill Sans Light"/>
                <a:sym typeface="Gill Sans Light"/>
              </a:defRPr>
            </a:pPr>
            <a:r>
              <a:rPr sz="4000" dirty="0" err="1"/>
              <a:t>Toezicht</a:t>
            </a:r>
            <a:r>
              <a:rPr sz="4000" dirty="0"/>
              <a:t> </a:t>
            </a:r>
            <a:r>
              <a:rPr sz="4000" dirty="0" err="1"/>
              <a:t>en</a:t>
            </a:r>
            <a:r>
              <a:rPr sz="4000" dirty="0"/>
              <a:t> </a:t>
            </a:r>
            <a:r>
              <a:rPr sz="4000" dirty="0" err="1"/>
              <a:t>handhaving</a:t>
            </a:r>
            <a:r>
              <a:rPr sz="4000" dirty="0"/>
              <a:t>: </a:t>
            </a:r>
            <a:r>
              <a:rPr sz="4000" dirty="0" err="1"/>
              <a:t>bouwen</a:t>
            </a:r>
            <a:r>
              <a:rPr sz="4000" dirty="0"/>
              <a:t> </a:t>
            </a:r>
            <a:r>
              <a:rPr sz="4000" dirty="0" err="1"/>
              <a:t>en</a:t>
            </a:r>
            <a:r>
              <a:rPr sz="4000" dirty="0"/>
              <a:t> </a:t>
            </a:r>
            <a:r>
              <a:rPr sz="4000" dirty="0" err="1"/>
              <a:t>wonen</a:t>
            </a:r>
            <a:r>
              <a:rPr sz="4000" dirty="0"/>
              <a:t> </a:t>
            </a:r>
          </a:p>
          <a:p>
            <a:pPr algn="l" defTabSz="457200">
              <a:defRPr sz="4600" b="0" i="1">
                <a:latin typeface="Gill Sans Light"/>
                <a:ea typeface="Gill Sans Light"/>
                <a:cs typeface="Gill Sans Light"/>
                <a:sym typeface="Gill Sans Light"/>
              </a:defRPr>
            </a:pPr>
            <a:r>
              <a:rPr sz="4000" dirty="0"/>
              <a:t>asbest, ITV </a:t>
            </a:r>
            <a:r>
              <a:rPr sz="4000" dirty="0" err="1"/>
              <a:t>en</a:t>
            </a:r>
            <a:r>
              <a:rPr sz="4000" dirty="0"/>
              <a:t> Wet </a:t>
            </a:r>
            <a:r>
              <a:rPr sz="4000" dirty="0" err="1"/>
              <a:t>natuurbescherming</a:t>
            </a:r>
            <a:r>
              <a:rPr sz="4000" dirty="0"/>
              <a:t>,</a:t>
            </a:r>
            <a:endParaRPr sz="4000" dirty="0">
              <a:latin typeface="Gill Sans SemiBold"/>
              <a:ea typeface="Gill Sans SemiBold"/>
              <a:cs typeface="Gill Sans SemiBold"/>
              <a:sym typeface="Gill Sans SemiBold"/>
            </a:endParaRPr>
          </a:p>
          <a:p>
            <a:pPr algn="l" defTabSz="457200">
              <a:defRPr sz="1200" b="0">
                <a:latin typeface="Gill Sans Light"/>
                <a:ea typeface="Gill Sans Light"/>
                <a:cs typeface="Gill Sans Light"/>
                <a:sym typeface="Gill Sans Light"/>
              </a:defRPr>
            </a:pPr>
            <a:endParaRPr i="1" dirty="0">
              <a:latin typeface="Gill Sans SemiBold"/>
              <a:ea typeface="Gill Sans SemiBold"/>
              <a:cs typeface="Gill Sans SemiBold"/>
              <a:sym typeface="Gill Sans SemiBold"/>
            </a:endParaRPr>
          </a:p>
          <a:p>
            <a:pPr algn="l" defTabSz="457200">
              <a:defRPr sz="1200" b="0">
                <a:latin typeface="Gill Sans Light"/>
                <a:ea typeface="Gill Sans Light"/>
                <a:cs typeface="Gill Sans Light"/>
                <a:sym typeface="Gill Sans Light"/>
              </a:defRPr>
            </a:pPr>
            <a:r>
              <a:rPr dirty="0" err="1"/>
              <a:t>Bij</a:t>
            </a:r>
            <a:r>
              <a:rPr dirty="0"/>
              <a:t> het </a:t>
            </a:r>
            <a:r>
              <a:rPr dirty="0" err="1"/>
              <a:t>verwijderen</a:t>
            </a:r>
            <a:r>
              <a:rPr dirty="0"/>
              <a:t> van </a:t>
            </a:r>
            <a:r>
              <a:rPr dirty="0" err="1"/>
              <a:t>asbestdaken</a:t>
            </a:r>
            <a:r>
              <a:rPr dirty="0"/>
              <a:t> </a:t>
            </a:r>
            <a:r>
              <a:rPr dirty="0" err="1"/>
              <a:t>zijn</a:t>
            </a:r>
            <a:r>
              <a:rPr dirty="0"/>
              <a:t> </a:t>
            </a:r>
            <a:r>
              <a:rPr dirty="0" err="1"/>
              <a:t>drie</a:t>
            </a:r>
            <a:r>
              <a:rPr dirty="0"/>
              <a:t> </a:t>
            </a:r>
            <a:r>
              <a:rPr dirty="0" err="1"/>
              <a:t>verschillende</a:t>
            </a:r>
            <a:r>
              <a:rPr dirty="0"/>
              <a:t> </a:t>
            </a:r>
            <a:r>
              <a:rPr dirty="0" err="1"/>
              <a:t>soorten</a:t>
            </a:r>
            <a:r>
              <a:rPr dirty="0"/>
              <a:t> </a:t>
            </a:r>
            <a:r>
              <a:rPr dirty="0" err="1"/>
              <a:t>toezichthouders</a:t>
            </a:r>
            <a:r>
              <a:rPr dirty="0"/>
              <a:t> </a:t>
            </a:r>
            <a:r>
              <a:rPr dirty="0" err="1"/>
              <a:t>betrokken</a:t>
            </a:r>
            <a:r>
              <a:rPr dirty="0"/>
              <a:t>. Het is heel </a:t>
            </a:r>
            <a:r>
              <a:rPr dirty="0" err="1"/>
              <a:t>goed</a:t>
            </a:r>
            <a:r>
              <a:rPr dirty="0"/>
              <a:t> om </a:t>
            </a:r>
            <a:r>
              <a:rPr u="sng" dirty="0" err="1"/>
              <a:t>vooraf</a:t>
            </a:r>
            <a:r>
              <a:rPr dirty="0"/>
              <a:t> met </a:t>
            </a:r>
            <a:r>
              <a:rPr dirty="0" err="1"/>
              <a:t>elkaar</a:t>
            </a:r>
            <a:r>
              <a:rPr dirty="0"/>
              <a:t> </a:t>
            </a:r>
            <a:r>
              <a:rPr dirty="0" err="1"/>
              <a:t>afspraken</a:t>
            </a:r>
            <a:r>
              <a:rPr dirty="0"/>
              <a:t> </a:t>
            </a:r>
            <a:r>
              <a:rPr dirty="0" err="1"/>
              <a:t>te</a:t>
            </a:r>
            <a:r>
              <a:rPr dirty="0"/>
              <a:t> </a:t>
            </a:r>
            <a:r>
              <a:rPr dirty="0" err="1"/>
              <a:t>maken</a:t>
            </a:r>
            <a:r>
              <a:rPr dirty="0"/>
              <a:t> </a:t>
            </a:r>
            <a:r>
              <a:rPr dirty="0" err="1"/>
              <a:t>zodat</a:t>
            </a:r>
            <a:r>
              <a:rPr dirty="0"/>
              <a:t> de </a:t>
            </a:r>
            <a:r>
              <a:rPr dirty="0" err="1"/>
              <a:t>neuzen</a:t>
            </a:r>
            <a:r>
              <a:rPr dirty="0"/>
              <a:t> </a:t>
            </a:r>
            <a:r>
              <a:rPr dirty="0" err="1"/>
              <a:t>dezelfde</a:t>
            </a:r>
            <a:r>
              <a:rPr dirty="0"/>
              <a:t> </a:t>
            </a:r>
            <a:r>
              <a:rPr dirty="0" err="1"/>
              <a:t>richting</a:t>
            </a:r>
            <a:r>
              <a:rPr dirty="0"/>
              <a:t> </a:t>
            </a:r>
            <a:r>
              <a:rPr dirty="0" err="1"/>
              <a:t>opstaan</a:t>
            </a:r>
            <a:r>
              <a:rPr dirty="0"/>
              <a:t> </a:t>
            </a:r>
            <a:r>
              <a:rPr dirty="0" err="1"/>
              <a:t>en</a:t>
            </a:r>
            <a:r>
              <a:rPr dirty="0"/>
              <a:t> </a:t>
            </a:r>
            <a:r>
              <a:rPr dirty="0" err="1"/>
              <a:t>er</a:t>
            </a:r>
            <a:r>
              <a:rPr dirty="0"/>
              <a:t> </a:t>
            </a:r>
            <a:r>
              <a:rPr dirty="0" err="1"/>
              <a:t>niet</a:t>
            </a:r>
            <a:r>
              <a:rPr dirty="0"/>
              <a:t> </a:t>
            </a:r>
            <a:r>
              <a:rPr dirty="0" err="1"/>
              <a:t>tegen</a:t>
            </a:r>
            <a:r>
              <a:rPr dirty="0"/>
              <a:t> </a:t>
            </a:r>
            <a:r>
              <a:rPr dirty="0" err="1"/>
              <a:t>elkaar</a:t>
            </a:r>
            <a:r>
              <a:rPr dirty="0"/>
              <a:t> in </a:t>
            </a:r>
            <a:r>
              <a:rPr dirty="0" err="1"/>
              <a:t>gewerkt</a:t>
            </a:r>
            <a:r>
              <a:rPr dirty="0"/>
              <a:t> </a:t>
            </a:r>
            <a:r>
              <a:rPr dirty="0" err="1"/>
              <a:t>wordt</a:t>
            </a:r>
            <a:r>
              <a:rPr dirty="0"/>
              <a:t>. </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Bouwen</a:t>
            </a:r>
            <a:r>
              <a:rPr dirty="0"/>
              <a:t> </a:t>
            </a:r>
            <a:r>
              <a:rPr dirty="0" err="1"/>
              <a:t>en</a:t>
            </a:r>
            <a:r>
              <a:rPr dirty="0"/>
              <a:t> </a:t>
            </a:r>
            <a:r>
              <a:rPr dirty="0" err="1"/>
              <a:t>wonen</a:t>
            </a:r>
            <a:r>
              <a:rPr dirty="0"/>
              <a:t>:</a:t>
            </a:r>
          </a:p>
          <a:p>
            <a:pPr algn="l" defTabSz="457200">
              <a:defRPr sz="1200" b="0">
                <a:latin typeface="Gill Sans Light"/>
                <a:ea typeface="Gill Sans Light"/>
                <a:cs typeface="Gill Sans Light"/>
                <a:sym typeface="Gill Sans Light"/>
              </a:defRPr>
            </a:pPr>
            <a:r>
              <a:rPr dirty="0" err="1"/>
              <a:t>Bij</a:t>
            </a:r>
            <a:r>
              <a:rPr dirty="0"/>
              <a:t> het </a:t>
            </a:r>
            <a:r>
              <a:rPr dirty="0" err="1"/>
              <a:t>verwijderen</a:t>
            </a:r>
            <a:r>
              <a:rPr dirty="0"/>
              <a:t> van </a:t>
            </a:r>
            <a:r>
              <a:rPr dirty="0" err="1"/>
              <a:t>een</a:t>
            </a:r>
            <a:r>
              <a:rPr dirty="0"/>
              <a:t> </a:t>
            </a:r>
            <a:r>
              <a:rPr dirty="0" err="1"/>
              <a:t>asbestdak</a:t>
            </a:r>
            <a:r>
              <a:rPr dirty="0"/>
              <a:t> is </a:t>
            </a:r>
            <a:r>
              <a:rPr dirty="0" err="1"/>
              <a:t>vooraf</a:t>
            </a:r>
            <a:r>
              <a:rPr dirty="0"/>
              <a:t> </a:t>
            </a:r>
            <a:r>
              <a:rPr dirty="0" err="1"/>
              <a:t>vaak</a:t>
            </a:r>
            <a:r>
              <a:rPr dirty="0"/>
              <a:t> </a:t>
            </a:r>
            <a:r>
              <a:rPr dirty="0" err="1"/>
              <a:t>niet</a:t>
            </a:r>
            <a:r>
              <a:rPr dirty="0"/>
              <a:t> </a:t>
            </a:r>
            <a:r>
              <a:rPr dirty="0" err="1"/>
              <a:t>te</a:t>
            </a:r>
            <a:r>
              <a:rPr dirty="0"/>
              <a:t> </a:t>
            </a:r>
            <a:r>
              <a:rPr dirty="0" err="1"/>
              <a:t>zien</a:t>
            </a:r>
            <a:r>
              <a:rPr dirty="0"/>
              <a:t> of </a:t>
            </a:r>
            <a:r>
              <a:rPr dirty="0" err="1"/>
              <a:t>een</a:t>
            </a:r>
            <a:r>
              <a:rPr dirty="0"/>
              <a:t> </a:t>
            </a:r>
            <a:r>
              <a:rPr dirty="0" err="1"/>
              <a:t>verandering</a:t>
            </a:r>
            <a:r>
              <a:rPr dirty="0"/>
              <a:t> </a:t>
            </a:r>
            <a:r>
              <a:rPr dirty="0" err="1"/>
              <a:t>dan</a:t>
            </a:r>
            <a:r>
              <a:rPr dirty="0"/>
              <a:t> </a:t>
            </a:r>
            <a:r>
              <a:rPr dirty="0" err="1"/>
              <a:t>wel</a:t>
            </a:r>
            <a:r>
              <a:rPr dirty="0"/>
              <a:t> </a:t>
            </a:r>
            <a:r>
              <a:rPr dirty="0" err="1"/>
              <a:t>een</a:t>
            </a:r>
            <a:r>
              <a:rPr dirty="0"/>
              <a:t> </a:t>
            </a:r>
            <a:r>
              <a:rPr dirty="0" err="1"/>
              <a:t>vervanging</a:t>
            </a:r>
            <a:r>
              <a:rPr dirty="0"/>
              <a:t> van de </a:t>
            </a:r>
            <a:r>
              <a:rPr dirty="0" err="1"/>
              <a:t>constructie</a:t>
            </a:r>
            <a:r>
              <a:rPr dirty="0"/>
              <a:t> </a:t>
            </a:r>
            <a:r>
              <a:rPr dirty="0" err="1"/>
              <a:t>noodzakelijk</a:t>
            </a:r>
            <a:r>
              <a:rPr dirty="0"/>
              <a:t> is.  </a:t>
            </a:r>
            <a:r>
              <a:rPr dirty="0" err="1"/>
              <a:t>Bij</a:t>
            </a:r>
            <a:r>
              <a:rPr dirty="0"/>
              <a:t> </a:t>
            </a:r>
            <a:r>
              <a:rPr dirty="0" err="1"/>
              <a:t>verandering</a:t>
            </a:r>
            <a:r>
              <a:rPr dirty="0"/>
              <a:t> van de </a:t>
            </a:r>
            <a:r>
              <a:rPr dirty="0" err="1"/>
              <a:t>constructie</a:t>
            </a:r>
            <a:r>
              <a:rPr dirty="0"/>
              <a:t> is </a:t>
            </a:r>
            <a:r>
              <a:rPr dirty="0" err="1"/>
              <a:t>een</a:t>
            </a:r>
            <a:r>
              <a:rPr dirty="0"/>
              <a:t> </a:t>
            </a:r>
            <a:r>
              <a:rPr dirty="0" err="1"/>
              <a:t>omgevingsvergunning</a:t>
            </a:r>
            <a:r>
              <a:rPr dirty="0"/>
              <a:t> </a:t>
            </a:r>
            <a:r>
              <a:rPr dirty="0" err="1"/>
              <a:t>noodzakelijk</a:t>
            </a:r>
            <a:r>
              <a:rPr dirty="0"/>
              <a:t> (</a:t>
            </a:r>
            <a:r>
              <a:rPr dirty="0" err="1"/>
              <a:t>zie</a:t>
            </a:r>
            <a:r>
              <a:rPr dirty="0"/>
              <a:t> op de </a:t>
            </a:r>
            <a:r>
              <a:rPr dirty="0" err="1"/>
              <a:t>pagina</a:t>
            </a:r>
            <a:r>
              <a:rPr dirty="0"/>
              <a:t> </a:t>
            </a:r>
            <a:r>
              <a:rPr i="1" dirty="0" err="1">
                <a:latin typeface="Gill Sans SemiBold"/>
                <a:ea typeface="Gill Sans SemiBold"/>
                <a:cs typeface="Gill Sans SemiBold"/>
                <a:sym typeface="Gill Sans SemiBold"/>
              </a:rPr>
              <a:t>bouwen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wonen</a:t>
            </a:r>
            <a:r>
              <a:rPr dirty="0"/>
              <a:t> hoe </a:t>
            </a:r>
            <a:r>
              <a:rPr dirty="0" err="1"/>
              <a:t>daar</a:t>
            </a:r>
            <a:r>
              <a:rPr dirty="0"/>
              <a:t> </a:t>
            </a:r>
            <a:r>
              <a:rPr dirty="0" err="1"/>
              <a:t>mee</a:t>
            </a:r>
            <a:r>
              <a:rPr dirty="0"/>
              <a:t> om </a:t>
            </a:r>
            <a:r>
              <a:rPr dirty="0" err="1"/>
              <a:t>te</a:t>
            </a:r>
            <a:r>
              <a:rPr dirty="0"/>
              <a:t> </a:t>
            </a:r>
            <a:r>
              <a:rPr dirty="0" err="1"/>
              <a:t>gaan</a:t>
            </a:r>
            <a:r>
              <a:rPr dirty="0"/>
              <a:t>).</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Intensivering</a:t>
            </a:r>
            <a:r>
              <a:rPr dirty="0"/>
              <a:t> </a:t>
            </a:r>
            <a:r>
              <a:rPr dirty="0" err="1"/>
              <a:t>toezicht</a:t>
            </a:r>
            <a:r>
              <a:rPr dirty="0"/>
              <a:t> </a:t>
            </a:r>
            <a:r>
              <a:rPr dirty="0" err="1"/>
              <a:t>Veehouderij</a:t>
            </a:r>
            <a:r>
              <a:rPr dirty="0"/>
              <a:t> (ITV):</a:t>
            </a:r>
          </a:p>
          <a:p>
            <a:pPr algn="l" defTabSz="457200">
              <a:defRPr sz="1200" b="0">
                <a:latin typeface="Gill Sans Light"/>
                <a:ea typeface="Gill Sans Light"/>
                <a:cs typeface="Gill Sans Light"/>
                <a:sym typeface="Gill Sans Light"/>
              </a:defRPr>
            </a:pPr>
            <a:r>
              <a:rPr dirty="0"/>
              <a:t>Brabant-breed </a:t>
            </a:r>
            <a:r>
              <a:rPr dirty="0" err="1"/>
              <a:t>loopt</a:t>
            </a:r>
            <a:r>
              <a:rPr dirty="0"/>
              <a:t> </a:t>
            </a:r>
            <a:r>
              <a:rPr dirty="0" err="1"/>
              <a:t>er</a:t>
            </a:r>
            <a:r>
              <a:rPr dirty="0"/>
              <a:t> </a:t>
            </a:r>
            <a:r>
              <a:rPr dirty="0" err="1"/>
              <a:t>een</a:t>
            </a:r>
            <a:r>
              <a:rPr dirty="0"/>
              <a:t> project om </a:t>
            </a:r>
            <a:r>
              <a:rPr dirty="0" err="1"/>
              <a:t>alle</a:t>
            </a:r>
            <a:r>
              <a:rPr dirty="0"/>
              <a:t> </a:t>
            </a:r>
            <a:r>
              <a:rPr dirty="0" err="1"/>
              <a:t>Brabantse</a:t>
            </a:r>
            <a:r>
              <a:rPr dirty="0"/>
              <a:t> </a:t>
            </a:r>
            <a:r>
              <a:rPr dirty="0" err="1"/>
              <a:t>veehouders</a:t>
            </a:r>
            <a:r>
              <a:rPr dirty="0"/>
              <a:t> </a:t>
            </a:r>
            <a:r>
              <a:rPr dirty="0" err="1"/>
              <a:t>te</a:t>
            </a:r>
            <a:r>
              <a:rPr dirty="0"/>
              <a:t> </a:t>
            </a:r>
            <a:r>
              <a:rPr dirty="0" err="1"/>
              <a:t>bezoeken</a:t>
            </a:r>
            <a:r>
              <a:rPr dirty="0"/>
              <a:t>. </a:t>
            </a:r>
            <a:r>
              <a:rPr dirty="0" err="1"/>
              <a:t>Ook</a:t>
            </a:r>
            <a:r>
              <a:rPr dirty="0"/>
              <a:t> het </a:t>
            </a:r>
            <a:r>
              <a:rPr dirty="0" err="1"/>
              <a:t>onderwerp</a:t>
            </a:r>
            <a:r>
              <a:rPr dirty="0"/>
              <a:t> asbest </a:t>
            </a:r>
            <a:r>
              <a:rPr dirty="0" err="1"/>
              <a:t>wordt</a:t>
            </a:r>
            <a:r>
              <a:rPr dirty="0"/>
              <a:t> </a:t>
            </a:r>
            <a:r>
              <a:rPr dirty="0" err="1"/>
              <a:t>daarin</a:t>
            </a:r>
            <a:r>
              <a:rPr dirty="0"/>
              <a:t> </a:t>
            </a:r>
            <a:r>
              <a:rPr dirty="0" err="1"/>
              <a:t>meegenomen</a:t>
            </a:r>
            <a:r>
              <a:rPr dirty="0"/>
              <a:t>. De </a:t>
            </a:r>
            <a:r>
              <a:rPr dirty="0" err="1"/>
              <a:t>veehouders</a:t>
            </a:r>
            <a:r>
              <a:rPr dirty="0"/>
              <a:t> </a:t>
            </a:r>
            <a:r>
              <a:rPr dirty="0" err="1"/>
              <a:t>worden</a:t>
            </a:r>
            <a:r>
              <a:rPr dirty="0"/>
              <a:t> </a:t>
            </a:r>
            <a:r>
              <a:rPr dirty="0" err="1"/>
              <a:t>ook</a:t>
            </a:r>
            <a:r>
              <a:rPr dirty="0"/>
              <a:t> door </a:t>
            </a:r>
            <a:r>
              <a:rPr dirty="0" err="1"/>
              <a:t>dit</a:t>
            </a:r>
            <a:r>
              <a:rPr dirty="0"/>
              <a:t> project </a:t>
            </a:r>
            <a:r>
              <a:rPr dirty="0" err="1"/>
              <a:t>gewezen</a:t>
            </a:r>
            <a:r>
              <a:rPr dirty="0"/>
              <a:t> op de </a:t>
            </a:r>
            <a:r>
              <a:rPr dirty="0" err="1"/>
              <a:t>problemen</a:t>
            </a:r>
            <a:r>
              <a:rPr dirty="0"/>
              <a:t> die </a:t>
            </a:r>
            <a:r>
              <a:rPr dirty="0" err="1"/>
              <a:t>kunnen</a:t>
            </a:r>
            <a:r>
              <a:rPr dirty="0"/>
              <a:t> </a:t>
            </a:r>
            <a:r>
              <a:rPr dirty="0" err="1"/>
              <a:t>ontstaan</a:t>
            </a:r>
            <a:r>
              <a:rPr dirty="0"/>
              <a:t> </a:t>
            </a:r>
            <a:r>
              <a:rPr dirty="0" err="1"/>
              <a:t>bij</a:t>
            </a:r>
            <a:r>
              <a:rPr dirty="0"/>
              <a:t> de </a:t>
            </a:r>
            <a:r>
              <a:rPr dirty="0" err="1"/>
              <a:t>aanwezigheid</a:t>
            </a:r>
            <a:r>
              <a:rPr dirty="0"/>
              <a:t> van </a:t>
            </a:r>
            <a:r>
              <a:rPr dirty="0" err="1"/>
              <a:t>verweerde</a:t>
            </a:r>
            <a:r>
              <a:rPr dirty="0"/>
              <a:t> </a:t>
            </a:r>
            <a:r>
              <a:rPr dirty="0" err="1"/>
              <a:t>asbestdaken</a:t>
            </a:r>
            <a:r>
              <a:rPr dirty="0"/>
              <a:t>.</a:t>
            </a:r>
          </a:p>
          <a:p>
            <a:pPr algn="l" defTabSz="457200">
              <a:defRPr sz="1200" b="0" i="1">
                <a:latin typeface="Gill Sans SemiBold"/>
                <a:ea typeface="Gill Sans SemiBold"/>
                <a:cs typeface="Gill Sans SemiBold"/>
                <a:sym typeface="Gill Sans SemiBold"/>
              </a:defRPr>
            </a:pPr>
            <a:endParaRPr dirty="0"/>
          </a:p>
          <a:p>
            <a:pPr algn="l" defTabSz="457200">
              <a:defRPr sz="1200" b="0" i="1">
                <a:latin typeface="Gill Sans SemiBold"/>
                <a:ea typeface="Gill Sans SemiBold"/>
                <a:cs typeface="Gill Sans SemiBold"/>
                <a:sym typeface="Gill Sans SemiBold"/>
              </a:defRPr>
            </a:pPr>
            <a:r>
              <a:rPr dirty="0" err="1"/>
              <a:t>Toezicht</a:t>
            </a:r>
            <a:r>
              <a:rPr dirty="0"/>
              <a:t> </a:t>
            </a:r>
            <a:r>
              <a:rPr dirty="0" err="1"/>
              <a:t>en</a:t>
            </a:r>
            <a:r>
              <a:rPr dirty="0"/>
              <a:t> </a:t>
            </a:r>
            <a:r>
              <a:rPr dirty="0" err="1"/>
              <a:t>handhaving</a:t>
            </a:r>
            <a:r>
              <a:rPr dirty="0"/>
              <a:t> asbest:</a:t>
            </a:r>
          </a:p>
          <a:p>
            <a:pPr algn="l" defTabSz="457200">
              <a:defRPr sz="1200" b="0">
                <a:latin typeface="Gill Sans Light"/>
                <a:ea typeface="Gill Sans Light"/>
                <a:cs typeface="Gill Sans Light"/>
                <a:sym typeface="Gill Sans Light"/>
              </a:defRPr>
            </a:pPr>
            <a:r>
              <a:rPr dirty="0" err="1"/>
              <a:t>Toezicht</a:t>
            </a:r>
            <a:r>
              <a:rPr dirty="0"/>
              <a:t> </a:t>
            </a:r>
            <a:r>
              <a:rPr dirty="0" err="1"/>
              <a:t>en</a:t>
            </a:r>
            <a:r>
              <a:rPr dirty="0"/>
              <a:t> </a:t>
            </a:r>
            <a:r>
              <a:rPr dirty="0" err="1"/>
              <a:t>handhaving</a:t>
            </a:r>
            <a:r>
              <a:rPr dirty="0"/>
              <a:t> asbest is </a:t>
            </a:r>
            <a:r>
              <a:rPr dirty="0" err="1"/>
              <a:t>een</a:t>
            </a:r>
            <a:r>
              <a:rPr dirty="0"/>
              <a:t> </a:t>
            </a:r>
            <a:r>
              <a:rPr dirty="0" err="1"/>
              <a:t>verplichte</a:t>
            </a:r>
            <a:r>
              <a:rPr dirty="0"/>
              <a:t> </a:t>
            </a:r>
            <a:r>
              <a:rPr dirty="0" err="1"/>
              <a:t>basistaak</a:t>
            </a:r>
            <a:r>
              <a:rPr dirty="0"/>
              <a:t> </a:t>
            </a:r>
            <a:r>
              <a:rPr dirty="0" err="1"/>
              <a:t>en</a:t>
            </a:r>
            <a:r>
              <a:rPr dirty="0"/>
              <a:t> </a:t>
            </a:r>
            <a:r>
              <a:rPr dirty="0" err="1"/>
              <a:t>wordt</a:t>
            </a:r>
            <a:r>
              <a:rPr dirty="0"/>
              <a:t> </a:t>
            </a:r>
            <a:r>
              <a:rPr dirty="0" err="1"/>
              <a:t>uitgevoerd</a:t>
            </a:r>
            <a:r>
              <a:rPr dirty="0"/>
              <a:t> door de </a:t>
            </a:r>
            <a:r>
              <a:rPr dirty="0" err="1"/>
              <a:t>omgevingsdiensten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In Noord-Brabant </a:t>
            </a:r>
            <a:r>
              <a:rPr dirty="0" err="1"/>
              <a:t>proberen</a:t>
            </a:r>
            <a:r>
              <a:rPr dirty="0"/>
              <a:t> we grip </a:t>
            </a:r>
            <a:r>
              <a:rPr dirty="0" err="1"/>
              <a:t>te</a:t>
            </a:r>
            <a:r>
              <a:rPr dirty="0"/>
              <a:t> </a:t>
            </a:r>
            <a:r>
              <a:rPr dirty="0" err="1"/>
              <a:t>krijgen</a:t>
            </a:r>
            <a:r>
              <a:rPr dirty="0"/>
              <a:t> op </a:t>
            </a:r>
            <a:r>
              <a:rPr dirty="0" err="1"/>
              <a:t>illegaliteit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We </a:t>
            </a:r>
            <a:r>
              <a:rPr dirty="0" err="1"/>
              <a:t>maken</a:t>
            </a:r>
            <a:r>
              <a:rPr dirty="0"/>
              <a:t> </a:t>
            </a:r>
            <a:r>
              <a:rPr dirty="0" err="1"/>
              <a:t>gebruik</a:t>
            </a:r>
            <a:r>
              <a:rPr dirty="0"/>
              <a:t> van </a:t>
            </a:r>
            <a:r>
              <a:rPr dirty="0" err="1"/>
              <a:t>informatiegestuurde</a:t>
            </a:r>
            <a:r>
              <a:rPr dirty="0"/>
              <a:t> </a:t>
            </a:r>
            <a:r>
              <a:rPr dirty="0" err="1"/>
              <a:t>handhaving</a:t>
            </a:r>
            <a:r>
              <a:rPr dirty="0"/>
              <a:t> </a:t>
            </a:r>
            <a:r>
              <a:rPr dirty="0" err="1"/>
              <a:t>en</a:t>
            </a:r>
            <a:r>
              <a:rPr dirty="0"/>
              <a:t> </a:t>
            </a:r>
            <a:r>
              <a:rPr dirty="0" err="1"/>
              <a:t>intensief</a:t>
            </a:r>
            <a:r>
              <a:rPr dirty="0"/>
              <a:t> </a:t>
            </a:r>
            <a:r>
              <a:rPr dirty="0" err="1"/>
              <a:t>ketentoezicht</a:t>
            </a:r>
            <a:r>
              <a:rPr dirty="0"/>
              <a:t> om </a:t>
            </a:r>
            <a:r>
              <a:rPr dirty="0" err="1"/>
              <a:t>kwaadwillenden</a:t>
            </a:r>
            <a:r>
              <a:rPr dirty="0"/>
              <a:t> </a:t>
            </a:r>
            <a:r>
              <a:rPr dirty="0" err="1"/>
              <a:t>geen</a:t>
            </a:r>
            <a:r>
              <a:rPr dirty="0"/>
              <a:t> </a:t>
            </a:r>
            <a:r>
              <a:rPr dirty="0" err="1"/>
              <a:t>kans</a:t>
            </a:r>
            <a:r>
              <a:rPr dirty="0"/>
              <a:t> </a:t>
            </a:r>
            <a:r>
              <a:rPr dirty="0" err="1"/>
              <a:t>te</a:t>
            </a:r>
            <a:r>
              <a:rPr dirty="0"/>
              <a:t> </a:t>
            </a:r>
            <a:r>
              <a:rPr dirty="0" err="1"/>
              <a:t>geven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Er</a:t>
            </a:r>
            <a:r>
              <a:rPr dirty="0"/>
              <a:t> is </a:t>
            </a:r>
            <a:r>
              <a:rPr dirty="0" err="1"/>
              <a:t>een</a:t>
            </a:r>
            <a:r>
              <a:rPr dirty="0"/>
              <a:t> </a:t>
            </a:r>
            <a:r>
              <a:rPr dirty="0" err="1"/>
              <a:t>goede</a:t>
            </a:r>
            <a:r>
              <a:rPr dirty="0"/>
              <a:t> </a:t>
            </a:r>
            <a:r>
              <a:rPr dirty="0" err="1"/>
              <a:t>samenwerking</a:t>
            </a:r>
            <a:r>
              <a:rPr dirty="0"/>
              <a:t> met het Functioneel </a:t>
            </a:r>
            <a:r>
              <a:rPr dirty="0" err="1"/>
              <a:t>Pakket</a:t>
            </a:r>
            <a:r>
              <a:rPr dirty="0"/>
              <a:t>, de </a:t>
            </a:r>
            <a:r>
              <a:rPr dirty="0" err="1"/>
              <a:t>politie</a:t>
            </a:r>
            <a:r>
              <a:rPr dirty="0"/>
              <a:t>, de </a:t>
            </a:r>
            <a:r>
              <a:rPr dirty="0" err="1"/>
              <a:t>omgevingsdiensten</a:t>
            </a:r>
            <a:r>
              <a:rPr dirty="0"/>
              <a:t> </a:t>
            </a:r>
            <a:r>
              <a:rPr dirty="0" err="1"/>
              <a:t>en</a:t>
            </a:r>
            <a:r>
              <a:rPr dirty="0"/>
              <a:t> de </a:t>
            </a:r>
            <a:r>
              <a:rPr dirty="0" err="1"/>
              <a:t>inspecties</a:t>
            </a:r>
            <a:endParaRPr dirty="0"/>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Toezicht</a:t>
            </a:r>
            <a:r>
              <a:rPr dirty="0"/>
              <a:t> </a:t>
            </a:r>
            <a:r>
              <a:rPr dirty="0" err="1"/>
              <a:t>en</a:t>
            </a:r>
            <a:r>
              <a:rPr dirty="0"/>
              <a:t> </a:t>
            </a:r>
            <a:r>
              <a:rPr dirty="0" err="1"/>
              <a:t>handhaving</a:t>
            </a:r>
            <a:r>
              <a:rPr dirty="0"/>
              <a:t> </a:t>
            </a:r>
            <a:r>
              <a:rPr dirty="0" err="1"/>
              <a:t>bij</a:t>
            </a:r>
            <a:r>
              <a:rPr dirty="0"/>
              <a:t> </a:t>
            </a:r>
            <a:r>
              <a:rPr dirty="0" err="1"/>
              <a:t>zelfwerkzaamheid</a:t>
            </a:r>
            <a:r>
              <a:rPr dirty="0"/>
              <a:t> </a:t>
            </a:r>
            <a:r>
              <a:rPr dirty="0" err="1"/>
              <a:t>kleine</a:t>
            </a:r>
            <a:r>
              <a:rPr dirty="0"/>
              <a:t> </a:t>
            </a:r>
            <a:r>
              <a:rPr dirty="0" err="1"/>
              <a:t>daken</a:t>
            </a:r>
            <a:r>
              <a:rPr dirty="0"/>
              <a:t>:</a:t>
            </a:r>
          </a:p>
          <a:p>
            <a:pPr algn="l" defTabSz="457200">
              <a:defRPr sz="1200" b="0">
                <a:latin typeface="Gill Sans Light"/>
                <a:ea typeface="Gill Sans Light"/>
                <a:cs typeface="Gill Sans Light"/>
                <a:sym typeface="Gill Sans Light"/>
              </a:defRPr>
            </a:pPr>
            <a:r>
              <a:rPr dirty="0" err="1"/>
              <a:t>Bij</a:t>
            </a:r>
            <a:r>
              <a:rPr dirty="0"/>
              <a:t> het </a:t>
            </a:r>
            <a:r>
              <a:rPr dirty="0" err="1"/>
              <a:t>collectief</a:t>
            </a:r>
            <a:r>
              <a:rPr dirty="0"/>
              <a:t> </a:t>
            </a:r>
            <a:r>
              <a:rPr dirty="0" err="1"/>
              <a:t>verwijderen</a:t>
            </a:r>
            <a:r>
              <a:rPr dirty="0"/>
              <a:t> van </a:t>
            </a:r>
            <a:r>
              <a:rPr dirty="0" err="1"/>
              <a:t>kleine</a:t>
            </a:r>
            <a:r>
              <a:rPr dirty="0"/>
              <a:t> </a:t>
            </a:r>
            <a:r>
              <a:rPr dirty="0" err="1"/>
              <a:t>asbestdaken</a:t>
            </a:r>
            <a:r>
              <a:rPr dirty="0"/>
              <a:t> tot </a:t>
            </a:r>
            <a:r>
              <a:rPr dirty="0" err="1"/>
              <a:t>en</a:t>
            </a:r>
            <a:r>
              <a:rPr dirty="0"/>
              <a:t> met 35 </a:t>
            </a:r>
            <a:r>
              <a:rPr dirty="0" err="1"/>
              <a:t>vierkante</a:t>
            </a:r>
            <a:r>
              <a:rPr dirty="0"/>
              <a:t> meter is </a:t>
            </a:r>
            <a:r>
              <a:rPr dirty="0" err="1"/>
              <a:t>burenhulp</a:t>
            </a:r>
            <a:r>
              <a:rPr dirty="0"/>
              <a:t> </a:t>
            </a:r>
            <a:r>
              <a:rPr dirty="0" err="1"/>
              <a:t>toegestaan</a:t>
            </a:r>
            <a:r>
              <a:rPr dirty="0"/>
              <a:t>.</a:t>
            </a:r>
          </a:p>
          <a:p>
            <a:pPr algn="l" defTabSz="457200">
              <a:defRPr sz="1200" b="0">
                <a:latin typeface="Gill Sans Light"/>
                <a:ea typeface="Gill Sans Light"/>
                <a:cs typeface="Gill Sans Light"/>
                <a:sym typeface="Gill Sans Light"/>
              </a:defRPr>
            </a:pPr>
            <a:r>
              <a:rPr dirty="0" err="1"/>
              <a:t>Bij</a:t>
            </a:r>
            <a:r>
              <a:rPr dirty="0"/>
              <a:t> de </a:t>
            </a:r>
            <a:r>
              <a:rPr dirty="0" err="1"/>
              <a:t>inspectie</a:t>
            </a:r>
            <a:r>
              <a:rPr dirty="0"/>
              <a:t> SWZ is </a:t>
            </a:r>
            <a:r>
              <a:rPr dirty="0" err="1"/>
              <a:t>navraag</a:t>
            </a:r>
            <a:r>
              <a:rPr dirty="0"/>
              <a:t> </a:t>
            </a:r>
            <a:r>
              <a:rPr dirty="0" err="1"/>
              <a:t>gedaan</a:t>
            </a:r>
            <a:r>
              <a:rPr dirty="0"/>
              <a:t> of </a:t>
            </a:r>
            <a:r>
              <a:rPr dirty="0" err="1"/>
              <a:t>dit</a:t>
            </a:r>
            <a:r>
              <a:rPr dirty="0"/>
              <a:t> </a:t>
            </a:r>
            <a:r>
              <a:rPr dirty="0" err="1"/>
              <a:t>mogelijk</a:t>
            </a:r>
            <a:r>
              <a:rPr dirty="0"/>
              <a:t> is in </a:t>
            </a:r>
            <a:r>
              <a:rPr dirty="0" err="1"/>
              <a:t>kader</a:t>
            </a:r>
            <a:r>
              <a:rPr dirty="0"/>
              <a:t> van de </a:t>
            </a:r>
            <a:r>
              <a:rPr dirty="0" err="1"/>
              <a:t>Arbo</a:t>
            </a:r>
            <a:r>
              <a:rPr dirty="0"/>
              <a:t>-wet.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a:t>
            </a:r>
            <a:r>
              <a:rPr dirty="0" err="1"/>
              <a:t>Volgens</a:t>
            </a:r>
            <a:r>
              <a:rPr dirty="0"/>
              <a:t> </a:t>
            </a:r>
            <a:r>
              <a:rPr dirty="0" err="1"/>
              <a:t>ons</a:t>
            </a:r>
            <a:r>
              <a:rPr dirty="0"/>
              <a:t> is het </a:t>
            </a:r>
            <a:r>
              <a:rPr dirty="0" err="1"/>
              <a:t>geen</a:t>
            </a:r>
            <a:r>
              <a:rPr dirty="0"/>
              <a:t> </a:t>
            </a:r>
            <a:r>
              <a:rPr dirty="0" err="1"/>
              <a:t>probleem</a:t>
            </a:r>
            <a:r>
              <a:rPr dirty="0"/>
              <a:t> – in het </a:t>
            </a:r>
            <a:r>
              <a:rPr dirty="0" err="1"/>
              <a:t>kader</a:t>
            </a:r>
            <a:r>
              <a:rPr dirty="0"/>
              <a:t> van de </a:t>
            </a:r>
            <a:r>
              <a:rPr dirty="0" err="1"/>
              <a:t>Arbowet</a:t>
            </a:r>
            <a:r>
              <a:rPr dirty="0"/>
              <a:t> – om </a:t>
            </a:r>
            <a:r>
              <a:rPr dirty="0" err="1"/>
              <a:t>dit</a:t>
            </a:r>
            <a:r>
              <a:rPr dirty="0"/>
              <a:t> zo </a:t>
            </a:r>
            <a:r>
              <a:rPr dirty="0" err="1"/>
              <a:t>te</a:t>
            </a:r>
            <a:r>
              <a:rPr dirty="0"/>
              <a:t> </a:t>
            </a:r>
            <a:r>
              <a:rPr dirty="0" err="1"/>
              <a:t>organiseren</a:t>
            </a:r>
            <a:r>
              <a:rPr dirty="0"/>
              <a:t>. Het </a:t>
            </a:r>
            <a:r>
              <a:rPr dirty="0" err="1"/>
              <a:t>lijkt</a:t>
            </a:r>
            <a:r>
              <a:rPr dirty="0"/>
              <a:t> op </a:t>
            </a:r>
            <a:r>
              <a:rPr dirty="0" err="1"/>
              <a:t>een</a:t>
            </a:r>
            <a:r>
              <a:rPr dirty="0"/>
              <a:t> </a:t>
            </a:r>
            <a:r>
              <a:rPr dirty="0" err="1"/>
              <a:t>soort</a:t>
            </a:r>
            <a:r>
              <a:rPr dirty="0"/>
              <a:t> </a:t>
            </a:r>
            <a:r>
              <a:rPr dirty="0" err="1"/>
              <a:t>burenhulp</a:t>
            </a:r>
            <a:r>
              <a:rPr dirty="0"/>
              <a:t>. In </a:t>
            </a:r>
            <a:r>
              <a:rPr dirty="0" err="1"/>
              <a:t>principe</a:t>
            </a:r>
            <a:r>
              <a:rPr dirty="0"/>
              <a:t> </a:t>
            </a:r>
            <a:r>
              <a:rPr dirty="0" err="1"/>
              <a:t>zullen</a:t>
            </a:r>
            <a:r>
              <a:rPr dirty="0"/>
              <a:t> </a:t>
            </a:r>
            <a:r>
              <a:rPr dirty="0" err="1"/>
              <a:t>wij</a:t>
            </a:r>
            <a:r>
              <a:rPr dirty="0"/>
              <a:t> </a:t>
            </a:r>
            <a:r>
              <a:rPr dirty="0" err="1"/>
              <a:t>als</a:t>
            </a:r>
            <a:r>
              <a:rPr dirty="0"/>
              <a:t> </a:t>
            </a:r>
            <a:r>
              <a:rPr dirty="0" err="1"/>
              <a:t>inspectie</a:t>
            </a:r>
            <a:r>
              <a:rPr dirty="0"/>
              <a:t> </a:t>
            </a:r>
            <a:r>
              <a:rPr dirty="0" err="1"/>
              <a:t>niet</a:t>
            </a:r>
            <a:r>
              <a:rPr dirty="0"/>
              <a:t> </a:t>
            </a:r>
            <a:r>
              <a:rPr dirty="0" err="1"/>
              <a:t>bij</a:t>
            </a:r>
            <a:r>
              <a:rPr dirty="0"/>
              <a:t> </a:t>
            </a:r>
            <a:r>
              <a:rPr dirty="0" err="1"/>
              <a:t>particulieren</a:t>
            </a:r>
            <a:r>
              <a:rPr dirty="0"/>
              <a:t> </a:t>
            </a:r>
            <a:r>
              <a:rPr dirty="0" err="1"/>
              <a:t>gaan</a:t>
            </a:r>
            <a:r>
              <a:rPr dirty="0"/>
              <a:t> </a:t>
            </a:r>
            <a:r>
              <a:rPr dirty="0" err="1"/>
              <a:t>controleren</a:t>
            </a:r>
            <a:r>
              <a:rPr dirty="0"/>
              <a:t> </a:t>
            </a:r>
            <a:r>
              <a:rPr dirty="0" err="1"/>
              <a:t>en</a:t>
            </a:r>
            <a:r>
              <a:rPr dirty="0"/>
              <a:t>/of </a:t>
            </a:r>
            <a:r>
              <a:rPr dirty="0" err="1"/>
              <a:t>handhaven</a:t>
            </a:r>
            <a:r>
              <a:rPr dirty="0"/>
              <a:t> </a:t>
            </a:r>
            <a:r>
              <a:rPr dirty="0" err="1"/>
              <a:t>tenzij</a:t>
            </a:r>
            <a:r>
              <a:rPr dirty="0"/>
              <a:t> </a:t>
            </a:r>
            <a:r>
              <a:rPr dirty="0" err="1"/>
              <a:t>zij</a:t>
            </a:r>
            <a:r>
              <a:rPr dirty="0"/>
              <a:t> </a:t>
            </a:r>
            <a:r>
              <a:rPr dirty="0" err="1"/>
              <a:t>als</a:t>
            </a:r>
            <a:r>
              <a:rPr dirty="0"/>
              <a:t> </a:t>
            </a:r>
            <a:r>
              <a:rPr dirty="0" err="1"/>
              <a:t>werkgever</a:t>
            </a:r>
            <a:r>
              <a:rPr dirty="0"/>
              <a:t> </a:t>
            </a:r>
            <a:r>
              <a:rPr dirty="0" err="1"/>
              <a:t>kunnen</a:t>
            </a:r>
            <a:r>
              <a:rPr dirty="0"/>
              <a:t> </a:t>
            </a:r>
            <a:r>
              <a:rPr dirty="0" err="1"/>
              <a:t>worden</a:t>
            </a:r>
            <a:r>
              <a:rPr dirty="0"/>
              <a:t> </a:t>
            </a:r>
            <a:r>
              <a:rPr dirty="0" err="1"/>
              <a:t>aangemerkt</a:t>
            </a:r>
            <a:r>
              <a:rPr dirty="0"/>
              <a:t> in de zin van de </a:t>
            </a:r>
            <a:r>
              <a:rPr dirty="0" err="1"/>
              <a:t>Arbowet</a:t>
            </a:r>
            <a:r>
              <a:rPr dirty="0"/>
              <a:t>.” </a:t>
            </a:r>
          </a:p>
          <a:p>
            <a:pPr marL="450215" marR="3280590" algn="l" defTabSz="449580">
              <a:lnSpc>
                <a:spcPts val="2400"/>
              </a:lnSpc>
              <a:defRPr sz="900" b="0">
                <a:solidFill>
                  <a:srgbClr val="275D90"/>
                </a:solidFill>
                <a:latin typeface="Verdana"/>
                <a:ea typeface="Verdana"/>
                <a:cs typeface="Verdana"/>
                <a:sym typeface="Verdana"/>
              </a:defRPr>
            </a:pPr>
            <a:endParaRPr dirty="0"/>
          </a:p>
          <a:p>
            <a:pPr marL="450215" marR="3280590" algn="l" defTabSz="449580">
              <a:lnSpc>
                <a:spcPts val="2400"/>
              </a:lnSpc>
              <a:defRPr sz="900" b="0">
                <a:solidFill>
                  <a:srgbClr val="275D90"/>
                </a:solidFill>
                <a:latin typeface="Verdana"/>
                <a:ea typeface="Verdana"/>
                <a:cs typeface="Verdana"/>
                <a:sym typeface="Verdana"/>
              </a:defRPr>
            </a:pPr>
            <a:r>
              <a:rPr dirty="0" err="1"/>
              <a:t>Afdeling</a:t>
            </a:r>
            <a:r>
              <a:rPr dirty="0"/>
              <a:t> </a:t>
            </a:r>
            <a:r>
              <a:rPr dirty="0" err="1"/>
              <a:t>Handhaving</a:t>
            </a:r>
            <a:r>
              <a:rPr dirty="0"/>
              <a:t> </a:t>
            </a:r>
            <a:r>
              <a:rPr dirty="0" err="1"/>
              <a:t>Inspectie</a:t>
            </a:r>
            <a:r>
              <a:rPr dirty="0"/>
              <a:t> SZW | </a:t>
            </a:r>
            <a:r>
              <a:rPr dirty="0" err="1"/>
              <a:t>Directie</a:t>
            </a:r>
            <a:r>
              <a:rPr dirty="0"/>
              <a:t> </a:t>
            </a:r>
            <a:r>
              <a:rPr dirty="0" err="1"/>
              <a:t>Analyse</a:t>
            </a:r>
            <a:r>
              <a:rPr dirty="0"/>
              <a:t> </a:t>
            </a:r>
            <a:r>
              <a:rPr dirty="0" err="1"/>
              <a:t>Programmering</a:t>
            </a:r>
            <a:r>
              <a:rPr dirty="0"/>
              <a:t> </a:t>
            </a:r>
            <a:r>
              <a:rPr dirty="0" err="1"/>
              <a:t>en</a:t>
            </a:r>
            <a:r>
              <a:rPr dirty="0"/>
              <a:t> </a:t>
            </a:r>
            <a:r>
              <a:rPr dirty="0" err="1"/>
              <a:t>Signalering</a:t>
            </a:r>
            <a:r>
              <a:rPr dirty="0"/>
              <a:t> (APS)</a:t>
            </a:r>
          </a:p>
          <a:p>
            <a:pPr marL="450215" marR="3280590" algn="l" defTabSz="449580">
              <a:lnSpc>
                <a:spcPts val="2400"/>
              </a:lnSpc>
              <a:defRPr sz="900" b="0">
                <a:solidFill>
                  <a:srgbClr val="275D90"/>
                </a:solidFill>
                <a:latin typeface="Verdana"/>
                <a:ea typeface="Verdana"/>
                <a:cs typeface="Verdana"/>
                <a:sym typeface="Verdana"/>
              </a:defRPr>
            </a:pPr>
            <a:r>
              <a:rPr dirty="0"/>
              <a:t>Postbus 90801, 2509 LV Den Haag</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a:t>Wet </a:t>
            </a:r>
            <a:r>
              <a:rPr dirty="0" err="1"/>
              <a:t>natuurbescherming</a:t>
            </a:r>
            <a:r>
              <a:rPr dirty="0"/>
              <a:t>:</a:t>
            </a:r>
          </a:p>
          <a:p>
            <a:pPr algn="l" defTabSz="457200">
              <a:defRPr sz="1200" b="0">
                <a:latin typeface="Gill Sans Light"/>
                <a:ea typeface="Gill Sans Light"/>
                <a:cs typeface="Gill Sans Light"/>
                <a:sym typeface="Gill Sans Light"/>
              </a:defRPr>
            </a:pPr>
            <a:r>
              <a:rPr dirty="0"/>
              <a:t>In </a:t>
            </a:r>
            <a:r>
              <a:rPr dirty="0" err="1"/>
              <a:t>gebouwen</a:t>
            </a:r>
            <a:r>
              <a:rPr dirty="0"/>
              <a:t> met </a:t>
            </a:r>
            <a:r>
              <a:rPr dirty="0" err="1"/>
              <a:t>asbestdaken</a:t>
            </a:r>
            <a:r>
              <a:rPr dirty="0"/>
              <a:t> </a:t>
            </a:r>
            <a:r>
              <a:rPr dirty="0" err="1"/>
              <a:t>kunnen</a:t>
            </a:r>
            <a:r>
              <a:rPr dirty="0"/>
              <a:t> </a:t>
            </a:r>
            <a:r>
              <a:rPr dirty="0" err="1"/>
              <a:t>beschermde</a:t>
            </a:r>
            <a:r>
              <a:rPr dirty="0"/>
              <a:t> </a:t>
            </a:r>
            <a:r>
              <a:rPr dirty="0" err="1"/>
              <a:t>diersoorten</a:t>
            </a:r>
            <a:r>
              <a:rPr dirty="0"/>
              <a:t> </a:t>
            </a:r>
            <a:r>
              <a:rPr dirty="0" err="1"/>
              <a:t>aanwezig</a:t>
            </a:r>
            <a:r>
              <a:rPr dirty="0"/>
              <a:t> </a:t>
            </a:r>
            <a:r>
              <a:rPr dirty="0" err="1"/>
              <a:t>zijn</a:t>
            </a:r>
            <a:r>
              <a:rPr dirty="0"/>
              <a:t> </a:t>
            </a:r>
            <a:r>
              <a:rPr dirty="0" err="1"/>
              <a:t>waar</a:t>
            </a:r>
            <a:r>
              <a:rPr dirty="0"/>
              <a:t> </a:t>
            </a:r>
            <a:r>
              <a:rPr dirty="0" err="1"/>
              <a:t>bij</a:t>
            </a:r>
            <a:r>
              <a:rPr dirty="0"/>
              <a:t> de </a:t>
            </a:r>
            <a:r>
              <a:rPr dirty="0" err="1"/>
              <a:t>asbestdaksanering</a:t>
            </a:r>
            <a:r>
              <a:rPr dirty="0"/>
              <a:t> </a:t>
            </a:r>
            <a:r>
              <a:rPr dirty="0" err="1"/>
              <a:t>rekening</a:t>
            </a:r>
            <a:r>
              <a:rPr dirty="0"/>
              <a:t> </a:t>
            </a:r>
            <a:r>
              <a:rPr dirty="0" err="1"/>
              <a:t>mee</a:t>
            </a:r>
            <a:r>
              <a:rPr dirty="0"/>
              <a:t> </a:t>
            </a:r>
            <a:r>
              <a:rPr dirty="0" err="1"/>
              <a:t>dient</a:t>
            </a:r>
            <a:r>
              <a:rPr dirty="0"/>
              <a:t> </a:t>
            </a:r>
            <a:r>
              <a:rPr dirty="0" err="1"/>
              <a:t>te</a:t>
            </a:r>
            <a:r>
              <a:rPr dirty="0"/>
              <a:t> </a:t>
            </a:r>
            <a:r>
              <a:rPr dirty="0" err="1"/>
              <a:t>worden</a:t>
            </a:r>
            <a:r>
              <a:rPr dirty="0"/>
              <a:t> </a:t>
            </a:r>
            <a:r>
              <a:rPr dirty="0" err="1"/>
              <a:t>gehouden</a:t>
            </a:r>
            <a:r>
              <a:rPr dirty="0"/>
              <a:t>. Om de </a:t>
            </a:r>
            <a:r>
              <a:rPr dirty="0" err="1"/>
              <a:t>kosten</a:t>
            </a:r>
            <a:r>
              <a:rPr dirty="0"/>
              <a:t> zo </a:t>
            </a:r>
            <a:r>
              <a:rPr dirty="0" err="1"/>
              <a:t>beperkt</a:t>
            </a:r>
            <a:r>
              <a:rPr dirty="0"/>
              <a:t> </a:t>
            </a:r>
            <a:r>
              <a:rPr dirty="0" err="1"/>
              <a:t>mogelijk</a:t>
            </a:r>
            <a:r>
              <a:rPr dirty="0"/>
              <a:t> </a:t>
            </a:r>
            <a:r>
              <a:rPr dirty="0" err="1"/>
              <a:t>te</a:t>
            </a:r>
            <a:r>
              <a:rPr dirty="0"/>
              <a:t> </a:t>
            </a:r>
            <a:r>
              <a:rPr dirty="0" err="1"/>
              <a:t>houden</a:t>
            </a:r>
            <a:r>
              <a:rPr dirty="0"/>
              <a:t> is het van </a:t>
            </a:r>
            <a:r>
              <a:rPr dirty="0" err="1"/>
              <a:t>belang</a:t>
            </a:r>
            <a:r>
              <a:rPr dirty="0"/>
              <a:t> </a:t>
            </a:r>
            <a:r>
              <a:rPr dirty="0" err="1"/>
              <a:t>dat</a:t>
            </a:r>
            <a:r>
              <a:rPr dirty="0"/>
              <a:t> </a:t>
            </a:r>
            <a:r>
              <a:rPr dirty="0" err="1"/>
              <a:t>er</a:t>
            </a:r>
            <a:r>
              <a:rPr dirty="0"/>
              <a:t> in </a:t>
            </a:r>
            <a:r>
              <a:rPr dirty="0" err="1"/>
              <a:t>collectieven</a:t>
            </a:r>
            <a:r>
              <a:rPr dirty="0"/>
              <a:t> </a:t>
            </a:r>
            <a:r>
              <a:rPr dirty="0" err="1"/>
              <a:t>gesaneerd</a:t>
            </a:r>
            <a:r>
              <a:rPr dirty="0"/>
              <a:t> </a:t>
            </a:r>
            <a:r>
              <a:rPr dirty="0" err="1"/>
              <a:t>gaat</a:t>
            </a:r>
            <a:r>
              <a:rPr dirty="0"/>
              <a:t> </a:t>
            </a:r>
            <a:r>
              <a:rPr dirty="0" err="1"/>
              <a:t>worden</a:t>
            </a:r>
            <a:r>
              <a:rPr dirty="0"/>
              <a:t>. </a:t>
            </a:r>
            <a:r>
              <a:rPr dirty="0" err="1"/>
              <a:t>Voorafgaand</a:t>
            </a:r>
            <a:r>
              <a:rPr dirty="0"/>
              <a:t> </a:t>
            </a:r>
            <a:r>
              <a:rPr dirty="0" err="1"/>
              <a:t>aan</a:t>
            </a:r>
            <a:r>
              <a:rPr dirty="0"/>
              <a:t> de </a:t>
            </a:r>
            <a:r>
              <a:rPr dirty="0" err="1"/>
              <a:t>sanering</a:t>
            </a:r>
            <a:r>
              <a:rPr dirty="0"/>
              <a:t> </a:t>
            </a:r>
            <a:r>
              <a:rPr dirty="0" err="1"/>
              <a:t>kan</a:t>
            </a:r>
            <a:r>
              <a:rPr dirty="0"/>
              <a:t> </a:t>
            </a:r>
            <a:r>
              <a:rPr dirty="0" err="1"/>
              <a:t>een</a:t>
            </a:r>
            <a:r>
              <a:rPr dirty="0"/>
              <a:t> </a:t>
            </a:r>
            <a:r>
              <a:rPr dirty="0" err="1"/>
              <a:t>terzake</a:t>
            </a:r>
            <a:r>
              <a:rPr dirty="0"/>
              <a:t> </a:t>
            </a:r>
            <a:r>
              <a:rPr dirty="0" err="1"/>
              <a:t>deskundig</a:t>
            </a:r>
            <a:r>
              <a:rPr dirty="0"/>
              <a:t> </a:t>
            </a:r>
            <a:r>
              <a:rPr dirty="0" err="1"/>
              <a:t>persoon</a:t>
            </a:r>
            <a:r>
              <a:rPr dirty="0"/>
              <a:t> </a:t>
            </a:r>
            <a:r>
              <a:rPr dirty="0" err="1"/>
              <a:t>langs</a:t>
            </a:r>
            <a:r>
              <a:rPr dirty="0"/>
              <a:t> de </a:t>
            </a:r>
            <a:r>
              <a:rPr dirty="0" err="1"/>
              <a:t>te</a:t>
            </a:r>
            <a:r>
              <a:rPr dirty="0"/>
              <a:t> </a:t>
            </a:r>
            <a:r>
              <a:rPr dirty="0" err="1"/>
              <a:t>saneren</a:t>
            </a:r>
            <a:r>
              <a:rPr dirty="0"/>
              <a:t> </a:t>
            </a:r>
            <a:r>
              <a:rPr dirty="0" err="1"/>
              <a:t>daken</a:t>
            </a:r>
            <a:r>
              <a:rPr dirty="0"/>
              <a:t> </a:t>
            </a:r>
            <a:r>
              <a:rPr dirty="0" err="1"/>
              <a:t>gestuurd</a:t>
            </a:r>
            <a:r>
              <a:rPr dirty="0"/>
              <a:t> </a:t>
            </a:r>
            <a:r>
              <a:rPr dirty="0" err="1"/>
              <a:t>worden</a:t>
            </a:r>
            <a:r>
              <a:rPr dirty="0"/>
              <a:t> </a:t>
            </a:r>
            <a:r>
              <a:rPr dirty="0" err="1"/>
              <a:t>voor</a:t>
            </a:r>
            <a:r>
              <a:rPr dirty="0"/>
              <a:t> </a:t>
            </a:r>
            <a:r>
              <a:rPr dirty="0" err="1"/>
              <a:t>een</a:t>
            </a:r>
            <a:r>
              <a:rPr dirty="0"/>
              <a:t> </a:t>
            </a:r>
            <a:r>
              <a:rPr dirty="0" err="1"/>
              <a:t>inventarisatie</a:t>
            </a:r>
            <a:r>
              <a:rPr dirty="0"/>
              <a:t>. De </a:t>
            </a:r>
            <a:r>
              <a:rPr dirty="0" err="1"/>
              <a:t>kosten</a:t>
            </a:r>
            <a:r>
              <a:rPr dirty="0"/>
              <a:t> </a:t>
            </a:r>
            <a:r>
              <a:rPr dirty="0" err="1"/>
              <a:t>kunnen</a:t>
            </a:r>
            <a:r>
              <a:rPr dirty="0"/>
              <a:t> </a:t>
            </a:r>
            <a:r>
              <a:rPr dirty="0" err="1"/>
              <a:t>dan</a:t>
            </a:r>
            <a:r>
              <a:rPr dirty="0"/>
              <a:t> </a:t>
            </a:r>
            <a:r>
              <a:rPr dirty="0" err="1"/>
              <a:t>zeer</a:t>
            </a:r>
            <a:r>
              <a:rPr dirty="0"/>
              <a:t> </a:t>
            </a:r>
            <a:r>
              <a:rPr dirty="0" err="1"/>
              <a:t>beperkt</a:t>
            </a:r>
            <a:r>
              <a:rPr dirty="0"/>
              <a:t> </a:t>
            </a:r>
            <a:r>
              <a:rPr dirty="0" err="1"/>
              <a:t>blijven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p:txBody>
      </p:sp>
      <p:pic>
        <p:nvPicPr>
          <p:cNvPr id="230"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859452" y="664045"/>
            <a:ext cx="8662567" cy="84351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600" b="0" i="1">
                <a:latin typeface="Gill Sans Light"/>
                <a:ea typeface="Gill Sans Light"/>
                <a:cs typeface="Gill Sans Light"/>
                <a:sym typeface="Gill Sans Light"/>
              </a:defRPr>
            </a:pPr>
            <a:r>
              <a:rPr dirty="0" err="1"/>
              <a:t>Bouwen</a:t>
            </a:r>
            <a:r>
              <a:rPr dirty="0"/>
              <a:t> </a:t>
            </a:r>
            <a:r>
              <a:rPr dirty="0" err="1"/>
              <a:t>en</a:t>
            </a:r>
            <a:r>
              <a:rPr dirty="0"/>
              <a:t> </a:t>
            </a:r>
            <a:r>
              <a:rPr dirty="0" err="1"/>
              <a:t>wonen</a:t>
            </a:r>
            <a:r>
              <a:rPr dirty="0"/>
              <a:t> </a:t>
            </a:r>
          </a:p>
          <a:p>
            <a:pPr algn="l" defTabSz="449580">
              <a:lnSpc>
                <a:spcPts val="2800"/>
              </a:lnSpc>
              <a:defRPr sz="1200" b="0" i="1">
                <a:latin typeface="Gill Sans SemiBold"/>
                <a:ea typeface="Gill Sans SemiBold"/>
                <a:cs typeface="Gill Sans SemiBold"/>
                <a:sym typeface="Gill Sans SemiBold"/>
              </a:defRPr>
            </a:pPr>
            <a:endParaRPr dirty="0"/>
          </a:p>
          <a:p>
            <a:pPr algn="l" defTabSz="449580">
              <a:lnSpc>
                <a:spcPts val="2800"/>
              </a:lnSpc>
              <a:defRPr sz="1200" b="0" i="1">
                <a:latin typeface="Gill Sans SemiBold"/>
                <a:ea typeface="Gill Sans SemiBold"/>
                <a:cs typeface="Gill Sans SemiBold"/>
                <a:sym typeface="Gill Sans SemiBold"/>
              </a:defRPr>
            </a:pPr>
            <a:r>
              <a:rPr dirty="0" err="1"/>
              <a:t>Aanbeveling</a:t>
            </a:r>
            <a:r>
              <a:rPr dirty="0"/>
              <a:t>:</a:t>
            </a:r>
          </a:p>
          <a:p>
            <a:pPr algn="l" defTabSz="449580">
              <a:lnSpc>
                <a:spcPts val="2800"/>
              </a:lnSpc>
              <a:defRPr sz="1200" b="0">
                <a:latin typeface="Gill Sans Light"/>
                <a:ea typeface="Gill Sans Light"/>
                <a:cs typeface="Gill Sans Light"/>
                <a:sym typeface="Gill Sans Light"/>
              </a:defRPr>
            </a:pPr>
            <a:r>
              <a:rPr dirty="0" err="1"/>
              <a:t>Een</a:t>
            </a:r>
            <a:r>
              <a:rPr dirty="0"/>
              <a:t> </a:t>
            </a:r>
            <a:r>
              <a:rPr dirty="0" err="1"/>
              <a:t>werk</a:t>
            </a:r>
            <a:r>
              <a:rPr dirty="0"/>
              <a:t> </a:t>
            </a:r>
            <a:r>
              <a:rPr dirty="0" err="1"/>
              <a:t>na</a:t>
            </a:r>
            <a:r>
              <a:rPr dirty="0"/>
              <a:t> </a:t>
            </a:r>
            <a:r>
              <a:rPr dirty="0" err="1"/>
              <a:t>verwijdering</a:t>
            </a:r>
            <a:r>
              <a:rPr dirty="0"/>
              <a:t> van </a:t>
            </a:r>
            <a:r>
              <a:rPr dirty="0" err="1"/>
              <a:t>een</a:t>
            </a:r>
            <a:r>
              <a:rPr dirty="0"/>
              <a:t> </a:t>
            </a:r>
            <a:r>
              <a:rPr dirty="0" err="1"/>
              <a:t>asbestdak</a:t>
            </a:r>
            <a:r>
              <a:rPr dirty="0"/>
              <a:t> </a:t>
            </a:r>
            <a:r>
              <a:rPr dirty="0" err="1"/>
              <a:t>niet</a:t>
            </a:r>
            <a:r>
              <a:rPr dirty="0"/>
              <a:t> </a:t>
            </a:r>
            <a:r>
              <a:rPr dirty="0" err="1"/>
              <a:t>stilleggen</a:t>
            </a:r>
            <a:r>
              <a:rPr dirty="0"/>
              <a:t> </a:t>
            </a:r>
            <a:r>
              <a:rPr dirty="0" err="1"/>
              <a:t>indien</a:t>
            </a:r>
            <a:r>
              <a:rPr dirty="0"/>
              <a:t> </a:t>
            </a:r>
            <a:r>
              <a:rPr dirty="0" err="1"/>
              <a:t>achteraf</a:t>
            </a:r>
            <a:r>
              <a:rPr dirty="0"/>
              <a:t> het </a:t>
            </a:r>
            <a:r>
              <a:rPr dirty="0" err="1"/>
              <a:t>aanvragen</a:t>
            </a:r>
            <a:r>
              <a:rPr dirty="0"/>
              <a:t> van </a:t>
            </a:r>
            <a:r>
              <a:rPr dirty="0" err="1"/>
              <a:t>een</a:t>
            </a:r>
            <a:r>
              <a:rPr dirty="0"/>
              <a:t> </a:t>
            </a:r>
            <a:r>
              <a:rPr dirty="0" err="1"/>
              <a:t>omgevingsvergunning</a:t>
            </a:r>
            <a:r>
              <a:rPr dirty="0"/>
              <a:t> </a:t>
            </a:r>
            <a:r>
              <a:rPr dirty="0" err="1"/>
              <a:t>toch</a:t>
            </a:r>
            <a:r>
              <a:rPr dirty="0"/>
              <a:t> </a:t>
            </a:r>
            <a:r>
              <a:rPr dirty="0" err="1"/>
              <a:t>noodzakelijk</a:t>
            </a:r>
            <a:r>
              <a:rPr dirty="0"/>
              <a:t> </a:t>
            </a:r>
            <a:r>
              <a:rPr dirty="0" err="1"/>
              <a:t>blijkt</a:t>
            </a:r>
            <a:r>
              <a:rPr dirty="0"/>
              <a:t> </a:t>
            </a:r>
            <a:r>
              <a:rPr dirty="0" err="1"/>
              <a:t>te</a:t>
            </a:r>
            <a:r>
              <a:rPr dirty="0"/>
              <a:t> </a:t>
            </a:r>
            <a:r>
              <a:rPr dirty="0" err="1"/>
              <a:t>zijn</a:t>
            </a:r>
            <a:r>
              <a:rPr dirty="0"/>
              <a:t>. Op </a:t>
            </a:r>
            <a:r>
              <a:rPr dirty="0" err="1"/>
              <a:t>eigen</a:t>
            </a:r>
            <a:r>
              <a:rPr dirty="0"/>
              <a:t> </a:t>
            </a:r>
            <a:r>
              <a:rPr dirty="0" err="1"/>
              <a:t>risico</a:t>
            </a:r>
            <a:r>
              <a:rPr dirty="0"/>
              <a:t> door </a:t>
            </a:r>
            <a:r>
              <a:rPr dirty="0" err="1"/>
              <a:t>laten</a:t>
            </a:r>
            <a:r>
              <a:rPr dirty="0"/>
              <a:t> </a:t>
            </a:r>
            <a:r>
              <a:rPr dirty="0" err="1"/>
              <a:t>gaan</a:t>
            </a:r>
            <a:r>
              <a:rPr dirty="0"/>
              <a:t> </a:t>
            </a:r>
            <a:r>
              <a:rPr dirty="0" err="1"/>
              <a:t>en</a:t>
            </a:r>
            <a:r>
              <a:rPr dirty="0"/>
              <a:t> </a:t>
            </a:r>
            <a:r>
              <a:rPr dirty="0" err="1"/>
              <a:t>achteraf</a:t>
            </a:r>
            <a:r>
              <a:rPr dirty="0"/>
              <a:t> de </a:t>
            </a:r>
            <a:r>
              <a:rPr dirty="0" err="1"/>
              <a:t>omgevingsvergunning</a:t>
            </a:r>
            <a:r>
              <a:rPr dirty="0"/>
              <a:t> </a:t>
            </a:r>
            <a:r>
              <a:rPr dirty="0" err="1"/>
              <a:t>laten</a:t>
            </a:r>
            <a:r>
              <a:rPr dirty="0"/>
              <a:t> </a:t>
            </a:r>
            <a:r>
              <a:rPr dirty="0" err="1"/>
              <a:t>aanvragen</a:t>
            </a:r>
            <a:r>
              <a:rPr dirty="0"/>
              <a:t> (</a:t>
            </a:r>
            <a:r>
              <a:rPr dirty="0" err="1"/>
              <a:t>bijvoorbeeld</a:t>
            </a:r>
            <a:r>
              <a:rPr dirty="0"/>
              <a:t> </a:t>
            </a:r>
            <a:r>
              <a:rPr dirty="0" err="1"/>
              <a:t>bij</a:t>
            </a:r>
            <a:r>
              <a:rPr dirty="0"/>
              <a:t> </a:t>
            </a:r>
            <a:r>
              <a:rPr dirty="0" err="1"/>
              <a:t>veranderingen</a:t>
            </a:r>
            <a:r>
              <a:rPr dirty="0"/>
              <a:t> </a:t>
            </a:r>
            <a:r>
              <a:rPr dirty="0" err="1"/>
              <a:t>aan</a:t>
            </a:r>
            <a:r>
              <a:rPr dirty="0"/>
              <a:t> de </a:t>
            </a:r>
            <a:r>
              <a:rPr dirty="0" err="1"/>
              <a:t>constructie</a:t>
            </a:r>
            <a:r>
              <a:rPr dirty="0" smtClean="0"/>
              <a:t>).</a:t>
            </a:r>
            <a:endParaRPr dirty="0"/>
          </a:p>
          <a:p>
            <a:pPr algn="l" defTabSz="449580">
              <a:lnSpc>
                <a:spcPts val="2800"/>
              </a:lnSpc>
              <a:defRPr sz="1200" b="0" i="1">
                <a:latin typeface="Gill Sans SemiBold"/>
                <a:ea typeface="Gill Sans SemiBold"/>
                <a:cs typeface="Gill Sans SemiBold"/>
                <a:sym typeface="Gill Sans SemiBold"/>
              </a:defRPr>
            </a:pPr>
            <a:r>
              <a:rPr dirty="0" err="1"/>
              <a:t>Situatie</a:t>
            </a:r>
            <a:r>
              <a:rPr dirty="0"/>
              <a:t>: </a:t>
            </a:r>
          </a:p>
          <a:p>
            <a:pPr algn="l" defTabSz="449580">
              <a:lnSpc>
                <a:spcPts val="2800"/>
              </a:lnSpc>
              <a:defRPr sz="1200" b="0">
                <a:latin typeface="Gill Sans Light"/>
                <a:ea typeface="Gill Sans Light"/>
                <a:cs typeface="Gill Sans Light"/>
                <a:sym typeface="Gill Sans Light"/>
              </a:defRPr>
            </a:pPr>
            <a:r>
              <a:rPr dirty="0"/>
              <a:t>Na het </a:t>
            </a:r>
            <a:r>
              <a:rPr dirty="0" err="1"/>
              <a:t>verwijderen</a:t>
            </a:r>
            <a:r>
              <a:rPr dirty="0"/>
              <a:t> van </a:t>
            </a:r>
            <a:r>
              <a:rPr dirty="0" err="1"/>
              <a:t>een</a:t>
            </a:r>
            <a:r>
              <a:rPr dirty="0"/>
              <a:t> </a:t>
            </a:r>
            <a:r>
              <a:rPr dirty="0" err="1"/>
              <a:t>asbestdak</a:t>
            </a:r>
            <a:r>
              <a:rPr dirty="0"/>
              <a:t> is </a:t>
            </a:r>
            <a:r>
              <a:rPr dirty="0" err="1"/>
              <a:t>een</a:t>
            </a:r>
            <a:r>
              <a:rPr dirty="0"/>
              <a:t> </a:t>
            </a:r>
            <a:r>
              <a:rPr dirty="0" err="1"/>
              <a:t>werk</a:t>
            </a:r>
            <a:r>
              <a:rPr dirty="0"/>
              <a:t> </a:t>
            </a:r>
            <a:r>
              <a:rPr dirty="0" err="1"/>
              <a:t>stilgelegd</a:t>
            </a:r>
            <a:r>
              <a:rPr dirty="0"/>
              <a:t> </a:t>
            </a:r>
            <a:r>
              <a:rPr dirty="0" err="1"/>
              <a:t>omdat</a:t>
            </a:r>
            <a:r>
              <a:rPr dirty="0"/>
              <a:t> </a:t>
            </a:r>
            <a:r>
              <a:rPr dirty="0" err="1"/>
              <a:t>er</a:t>
            </a:r>
            <a:r>
              <a:rPr dirty="0"/>
              <a:t> </a:t>
            </a:r>
            <a:r>
              <a:rPr dirty="0" err="1"/>
              <a:t>geen</a:t>
            </a:r>
            <a:r>
              <a:rPr dirty="0"/>
              <a:t> </a:t>
            </a:r>
            <a:r>
              <a:rPr dirty="0" err="1"/>
              <a:t>omgevingsvergunning</a:t>
            </a:r>
            <a:r>
              <a:rPr dirty="0"/>
              <a:t> was </a:t>
            </a:r>
            <a:r>
              <a:rPr dirty="0" err="1"/>
              <a:t>aangevraagd</a:t>
            </a:r>
            <a:r>
              <a:rPr dirty="0"/>
              <a:t>. </a:t>
            </a:r>
            <a:r>
              <a:rPr dirty="0" err="1"/>
              <a:t>Een</a:t>
            </a:r>
            <a:r>
              <a:rPr dirty="0"/>
              <a:t> </a:t>
            </a:r>
            <a:r>
              <a:rPr dirty="0" err="1"/>
              <a:t>omgevingsvergunning</a:t>
            </a:r>
            <a:r>
              <a:rPr dirty="0"/>
              <a:t> is </a:t>
            </a:r>
            <a:r>
              <a:rPr dirty="0" err="1"/>
              <a:t>vereist</a:t>
            </a:r>
            <a:r>
              <a:rPr dirty="0"/>
              <a:t> </a:t>
            </a:r>
            <a:r>
              <a:rPr dirty="0" err="1"/>
              <a:t>bij</a:t>
            </a:r>
            <a:r>
              <a:rPr dirty="0"/>
              <a:t> </a:t>
            </a:r>
            <a:r>
              <a:rPr dirty="0" err="1"/>
              <a:t>een</a:t>
            </a:r>
            <a:r>
              <a:rPr dirty="0"/>
              <a:t> </a:t>
            </a:r>
            <a:r>
              <a:rPr dirty="0" err="1"/>
              <a:t>verandering</a:t>
            </a:r>
            <a:r>
              <a:rPr dirty="0"/>
              <a:t> van de </a:t>
            </a:r>
            <a:r>
              <a:rPr dirty="0" err="1"/>
              <a:t>constructie</a:t>
            </a:r>
            <a:r>
              <a:rPr dirty="0"/>
              <a:t>. </a:t>
            </a:r>
            <a:r>
              <a:rPr dirty="0" err="1"/>
              <a:t>Vaak</a:t>
            </a:r>
            <a:r>
              <a:rPr dirty="0"/>
              <a:t> is </a:t>
            </a:r>
            <a:r>
              <a:rPr dirty="0" err="1"/>
              <a:t>vooraf</a:t>
            </a:r>
            <a:r>
              <a:rPr dirty="0"/>
              <a:t> </a:t>
            </a:r>
            <a:r>
              <a:rPr dirty="0" err="1"/>
              <a:t>niet</a:t>
            </a:r>
            <a:r>
              <a:rPr dirty="0"/>
              <a:t> </a:t>
            </a:r>
            <a:r>
              <a:rPr dirty="0" err="1"/>
              <a:t>te</a:t>
            </a:r>
            <a:r>
              <a:rPr dirty="0"/>
              <a:t> </a:t>
            </a:r>
            <a:r>
              <a:rPr dirty="0" err="1"/>
              <a:t>zien</a:t>
            </a:r>
            <a:r>
              <a:rPr dirty="0"/>
              <a:t> of </a:t>
            </a:r>
            <a:r>
              <a:rPr dirty="0" err="1"/>
              <a:t>een</a:t>
            </a:r>
            <a:r>
              <a:rPr dirty="0"/>
              <a:t> </a:t>
            </a:r>
            <a:r>
              <a:rPr dirty="0" err="1"/>
              <a:t>verandering</a:t>
            </a:r>
            <a:r>
              <a:rPr dirty="0"/>
              <a:t> </a:t>
            </a:r>
            <a:r>
              <a:rPr dirty="0" err="1"/>
              <a:t>dan</a:t>
            </a:r>
            <a:r>
              <a:rPr dirty="0"/>
              <a:t> </a:t>
            </a:r>
            <a:r>
              <a:rPr dirty="0" err="1"/>
              <a:t>wel</a:t>
            </a:r>
            <a:r>
              <a:rPr dirty="0"/>
              <a:t> </a:t>
            </a:r>
            <a:r>
              <a:rPr dirty="0" err="1"/>
              <a:t>een</a:t>
            </a:r>
            <a:r>
              <a:rPr dirty="0"/>
              <a:t> </a:t>
            </a:r>
            <a:r>
              <a:rPr dirty="0" err="1"/>
              <a:t>vervanging</a:t>
            </a:r>
            <a:r>
              <a:rPr dirty="0"/>
              <a:t> van de </a:t>
            </a:r>
            <a:r>
              <a:rPr dirty="0" err="1"/>
              <a:t>constructie</a:t>
            </a:r>
            <a:r>
              <a:rPr dirty="0"/>
              <a:t> </a:t>
            </a:r>
            <a:r>
              <a:rPr dirty="0" err="1"/>
              <a:t>noodzakelijk</a:t>
            </a:r>
            <a:r>
              <a:rPr dirty="0"/>
              <a:t> is</a:t>
            </a:r>
            <a:r>
              <a:rPr dirty="0" smtClean="0"/>
              <a:t>.</a:t>
            </a:r>
            <a:endParaRPr dirty="0"/>
          </a:p>
          <a:p>
            <a:pPr algn="l" defTabSz="449580">
              <a:lnSpc>
                <a:spcPts val="2800"/>
              </a:lnSpc>
              <a:defRPr sz="1200" b="0" i="1">
                <a:latin typeface="Gill Sans SemiBold"/>
                <a:ea typeface="Gill Sans SemiBold"/>
                <a:cs typeface="Gill Sans SemiBold"/>
                <a:sym typeface="Gill Sans SemiBold"/>
              </a:defRPr>
            </a:pPr>
            <a:r>
              <a:rPr dirty="0" err="1"/>
              <a:t>Mogelijke</a:t>
            </a:r>
            <a:r>
              <a:rPr dirty="0"/>
              <a:t> </a:t>
            </a:r>
            <a:r>
              <a:rPr dirty="0" err="1"/>
              <a:t>reacties</a:t>
            </a:r>
            <a:r>
              <a:rPr dirty="0" smtClean="0"/>
              <a:t>:</a:t>
            </a:r>
            <a:endParaRPr dirty="0"/>
          </a:p>
          <a:p>
            <a:pPr indent="228600" algn="l" defTabSz="449580">
              <a:lnSpc>
                <a:spcPct val="120000"/>
              </a:lnSpc>
              <a:buSzPct val="100000"/>
              <a:buFont typeface="Lucida Sans"/>
              <a:buAutoNum type="arabicPeriod"/>
              <a:defRPr sz="1200" b="0">
                <a:latin typeface="Gill Sans Light"/>
                <a:ea typeface="Gill Sans Light"/>
                <a:cs typeface="Gill Sans Light"/>
                <a:sym typeface="Gill Sans Light"/>
              </a:defRPr>
            </a:pPr>
            <a:r>
              <a:rPr dirty="0" err="1"/>
              <a:t>Stopleggen</a:t>
            </a:r>
            <a:r>
              <a:rPr dirty="0"/>
              <a:t> </a:t>
            </a:r>
            <a:r>
              <a:rPr dirty="0" err="1"/>
              <a:t>werk</a:t>
            </a:r>
            <a:r>
              <a:rPr dirty="0"/>
              <a:t> </a:t>
            </a:r>
            <a:r>
              <a:rPr dirty="0" err="1"/>
              <a:t>en</a:t>
            </a:r>
            <a:r>
              <a:rPr dirty="0"/>
              <a:t> </a:t>
            </a:r>
            <a:r>
              <a:rPr dirty="0" err="1"/>
              <a:t>een</a:t>
            </a:r>
            <a:r>
              <a:rPr dirty="0"/>
              <a:t> </a:t>
            </a:r>
            <a:r>
              <a:rPr dirty="0" err="1"/>
              <a:t>omgevingsvergunning</a:t>
            </a:r>
            <a:r>
              <a:rPr dirty="0"/>
              <a:t> </a:t>
            </a:r>
            <a:r>
              <a:rPr dirty="0" err="1"/>
              <a:t>laten</a:t>
            </a:r>
            <a:r>
              <a:rPr dirty="0"/>
              <a:t> </a:t>
            </a:r>
            <a:r>
              <a:rPr dirty="0" err="1"/>
              <a:t>aanvragen</a:t>
            </a:r>
            <a:r>
              <a:rPr dirty="0"/>
              <a:t>.</a:t>
            </a:r>
          </a:p>
          <a:p>
            <a:pPr indent="228600" algn="l" defTabSz="449580">
              <a:lnSpc>
                <a:spcPct val="120000"/>
              </a:lnSpc>
              <a:buSzPct val="100000"/>
              <a:buFont typeface="Lucida Sans"/>
              <a:buAutoNum type="arabicPeriod"/>
              <a:defRPr sz="1200" b="0">
                <a:latin typeface="Gill Sans Light"/>
                <a:ea typeface="Gill Sans Light"/>
                <a:cs typeface="Gill Sans Light"/>
                <a:sym typeface="Gill Sans Light"/>
              </a:defRPr>
            </a:pPr>
            <a:r>
              <a:rPr dirty="0" err="1"/>
              <a:t>Stopleggen</a:t>
            </a:r>
            <a:r>
              <a:rPr dirty="0"/>
              <a:t> </a:t>
            </a:r>
            <a:r>
              <a:rPr dirty="0" err="1"/>
              <a:t>werk</a:t>
            </a:r>
            <a:r>
              <a:rPr dirty="0"/>
              <a:t>, </a:t>
            </a:r>
            <a:r>
              <a:rPr dirty="0" err="1"/>
              <a:t>een</a:t>
            </a:r>
            <a:r>
              <a:rPr dirty="0"/>
              <a:t> </a:t>
            </a:r>
            <a:r>
              <a:rPr dirty="0" err="1"/>
              <a:t>omgevingsvergunning</a:t>
            </a:r>
            <a:r>
              <a:rPr dirty="0"/>
              <a:t> </a:t>
            </a:r>
            <a:r>
              <a:rPr dirty="0" err="1"/>
              <a:t>laten</a:t>
            </a:r>
            <a:r>
              <a:rPr dirty="0"/>
              <a:t> </a:t>
            </a:r>
            <a:r>
              <a:rPr dirty="0" err="1"/>
              <a:t>aanvragen</a:t>
            </a:r>
            <a:r>
              <a:rPr dirty="0"/>
              <a:t> </a:t>
            </a:r>
            <a:r>
              <a:rPr dirty="0" err="1"/>
              <a:t>en</a:t>
            </a:r>
            <a:r>
              <a:rPr dirty="0"/>
              <a:t> </a:t>
            </a:r>
            <a:r>
              <a:rPr dirty="0" err="1"/>
              <a:t>deze</a:t>
            </a:r>
            <a:r>
              <a:rPr dirty="0"/>
              <a:t> met </a:t>
            </a:r>
            <a:r>
              <a:rPr dirty="0" err="1"/>
              <a:t>voorrang</a:t>
            </a:r>
            <a:r>
              <a:rPr dirty="0"/>
              <a:t> </a:t>
            </a:r>
            <a:r>
              <a:rPr dirty="0" err="1"/>
              <a:t>behandelen</a:t>
            </a:r>
            <a:endParaRPr dirty="0"/>
          </a:p>
          <a:p>
            <a:pPr indent="228600" algn="l" defTabSz="449580">
              <a:lnSpc>
                <a:spcPts val="2800"/>
              </a:lnSpc>
              <a:buSzPct val="100000"/>
              <a:buFont typeface="Lucida Sans"/>
              <a:buAutoNum type="arabicPeriod"/>
              <a:defRPr sz="1200" b="0">
                <a:latin typeface="Gill Sans Light"/>
                <a:ea typeface="Gill Sans Light"/>
                <a:cs typeface="Gill Sans Light"/>
                <a:sym typeface="Gill Sans Light"/>
              </a:defRPr>
            </a:pPr>
            <a:r>
              <a:rPr dirty="0" err="1"/>
              <a:t>Niet</a:t>
            </a:r>
            <a:r>
              <a:rPr dirty="0"/>
              <a:t> </a:t>
            </a:r>
            <a:r>
              <a:rPr dirty="0" err="1"/>
              <a:t>stopleggen</a:t>
            </a:r>
            <a:r>
              <a:rPr dirty="0"/>
              <a:t> maar op </a:t>
            </a:r>
            <a:r>
              <a:rPr dirty="0" err="1"/>
              <a:t>eigen</a:t>
            </a:r>
            <a:r>
              <a:rPr dirty="0"/>
              <a:t> </a:t>
            </a:r>
            <a:r>
              <a:rPr dirty="0" err="1"/>
              <a:t>risico</a:t>
            </a:r>
            <a:r>
              <a:rPr dirty="0"/>
              <a:t> door </a:t>
            </a:r>
            <a:r>
              <a:rPr dirty="0" err="1"/>
              <a:t>laten</a:t>
            </a:r>
            <a:r>
              <a:rPr dirty="0"/>
              <a:t> </a:t>
            </a:r>
            <a:r>
              <a:rPr dirty="0" err="1"/>
              <a:t>gaan</a:t>
            </a:r>
            <a:r>
              <a:rPr dirty="0"/>
              <a:t> </a:t>
            </a:r>
            <a:r>
              <a:rPr dirty="0" err="1"/>
              <a:t>en</a:t>
            </a:r>
            <a:r>
              <a:rPr dirty="0"/>
              <a:t> </a:t>
            </a:r>
            <a:r>
              <a:rPr dirty="0" err="1"/>
              <a:t>indien</a:t>
            </a:r>
            <a:r>
              <a:rPr dirty="0"/>
              <a:t> </a:t>
            </a:r>
            <a:r>
              <a:rPr dirty="0" err="1"/>
              <a:t>noodzakelijk</a:t>
            </a:r>
            <a:r>
              <a:rPr dirty="0"/>
              <a:t> </a:t>
            </a:r>
            <a:r>
              <a:rPr dirty="0" err="1"/>
              <a:t>achteraf</a:t>
            </a:r>
            <a:r>
              <a:rPr dirty="0"/>
              <a:t> de </a:t>
            </a:r>
            <a:r>
              <a:rPr dirty="0" err="1"/>
              <a:t>omgevingsvergunning</a:t>
            </a:r>
            <a:r>
              <a:rPr dirty="0"/>
              <a:t> </a:t>
            </a:r>
            <a:r>
              <a:rPr dirty="0" err="1"/>
              <a:t>laten</a:t>
            </a:r>
            <a:r>
              <a:rPr dirty="0"/>
              <a:t> </a:t>
            </a:r>
            <a:r>
              <a:rPr dirty="0" err="1"/>
              <a:t>aanvragen</a:t>
            </a:r>
            <a:r>
              <a:rPr dirty="0" smtClean="0"/>
              <a:t>.</a:t>
            </a:r>
            <a:endParaRPr dirty="0"/>
          </a:p>
          <a:p>
            <a:pPr algn="l" defTabSz="449580">
              <a:lnSpc>
                <a:spcPts val="2800"/>
              </a:lnSpc>
              <a:defRPr sz="1200" b="0" i="1">
                <a:latin typeface="Gill Sans SemiBold"/>
                <a:ea typeface="Gill Sans SemiBold"/>
                <a:cs typeface="Gill Sans SemiBold"/>
                <a:sym typeface="Gill Sans SemiBold"/>
              </a:defRPr>
            </a:pPr>
            <a:r>
              <a:rPr dirty="0" err="1"/>
              <a:t>Vergunning-vrij</a:t>
            </a:r>
            <a:r>
              <a:rPr dirty="0"/>
              <a:t>:</a:t>
            </a:r>
          </a:p>
          <a:p>
            <a:pPr algn="l" defTabSz="449580">
              <a:lnSpc>
                <a:spcPts val="2800"/>
              </a:lnSpc>
              <a:defRPr sz="1200" b="0">
                <a:latin typeface="Gill Sans Light"/>
                <a:ea typeface="Gill Sans Light"/>
                <a:cs typeface="Gill Sans Light"/>
                <a:sym typeface="Gill Sans Light"/>
              </a:defRPr>
            </a:pPr>
            <a:r>
              <a:rPr dirty="0" err="1"/>
              <a:t>Indien</a:t>
            </a:r>
            <a:r>
              <a:rPr dirty="0"/>
              <a:t> </a:t>
            </a:r>
            <a:r>
              <a:rPr dirty="0" err="1"/>
              <a:t>tijdens</a:t>
            </a:r>
            <a:r>
              <a:rPr dirty="0"/>
              <a:t> de </a:t>
            </a:r>
            <a:r>
              <a:rPr dirty="0" err="1"/>
              <a:t>asbestverwijdering</a:t>
            </a:r>
            <a:r>
              <a:rPr dirty="0"/>
              <a:t> </a:t>
            </a:r>
            <a:r>
              <a:rPr dirty="0" err="1"/>
              <a:t>bijvoorbeeld</a:t>
            </a:r>
            <a:r>
              <a:rPr dirty="0"/>
              <a:t> </a:t>
            </a:r>
            <a:r>
              <a:rPr dirty="0" err="1"/>
              <a:t>een</a:t>
            </a:r>
            <a:r>
              <a:rPr dirty="0"/>
              <a:t> </a:t>
            </a:r>
            <a:r>
              <a:rPr dirty="0" err="1"/>
              <a:t>gording</a:t>
            </a:r>
            <a:r>
              <a:rPr dirty="0"/>
              <a:t> </a:t>
            </a:r>
            <a:r>
              <a:rPr dirty="0" err="1"/>
              <a:t>moet</a:t>
            </a:r>
            <a:r>
              <a:rPr dirty="0"/>
              <a:t> </a:t>
            </a:r>
            <a:r>
              <a:rPr dirty="0" err="1"/>
              <a:t>worden</a:t>
            </a:r>
            <a:r>
              <a:rPr dirty="0"/>
              <a:t> </a:t>
            </a:r>
            <a:r>
              <a:rPr dirty="0" err="1"/>
              <a:t>vervangen</a:t>
            </a:r>
            <a:r>
              <a:rPr dirty="0"/>
              <a:t> </a:t>
            </a:r>
            <a:r>
              <a:rPr dirty="0" err="1"/>
              <a:t>dan</a:t>
            </a:r>
            <a:r>
              <a:rPr dirty="0"/>
              <a:t> is </a:t>
            </a:r>
            <a:r>
              <a:rPr dirty="0" err="1"/>
              <a:t>dat</a:t>
            </a:r>
            <a:r>
              <a:rPr dirty="0"/>
              <a:t> </a:t>
            </a:r>
            <a:r>
              <a:rPr dirty="0" err="1"/>
              <a:t>vergunning-vrij</a:t>
            </a:r>
            <a:r>
              <a:rPr dirty="0"/>
              <a:t> (</a:t>
            </a:r>
            <a:r>
              <a:rPr dirty="0" err="1"/>
              <a:t>zie</a:t>
            </a:r>
            <a:r>
              <a:rPr dirty="0"/>
              <a:t> </a:t>
            </a:r>
            <a:r>
              <a:rPr dirty="0" err="1"/>
              <a:t>Artikel</a:t>
            </a:r>
            <a:r>
              <a:rPr dirty="0"/>
              <a:t> 3 lid 8 BOR </a:t>
            </a:r>
            <a:r>
              <a:rPr dirty="0" err="1"/>
              <a:t>bijlage</a:t>
            </a:r>
            <a:r>
              <a:rPr dirty="0"/>
              <a:t> II; </a:t>
            </a:r>
            <a:r>
              <a:rPr dirty="0" err="1"/>
              <a:t>een</a:t>
            </a:r>
            <a:r>
              <a:rPr dirty="0"/>
              <a:t> </a:t>
            </a:r>
            <a:r>
              <a:rPr dirty="0" err="1"/>
              <a:t>verandering</a:t>
            </a:r>
            <a:r>
              <a:rPr dirty="0"/>
              <a:t> van </a:t>
            </a:r>
            <a:r>
              <a:rPr dirty="0" err="1"/>
              <a:t>een</a:t>
            </a:r>
            <a:r>
              <a:rPr dirty="0"/>
              <a:t> </a:t>
            </a:r>
            <a:r>
              <a:rPr dirty="0" err="1"/>
              <a:t>bouwwerk</a:t>
            </a:r>
            <a:r>
              <a:rPr dirty="0"/>
              <a:t>, </a:t>
            </a:r>
            <a:r>
              <a:rPr dirty="0" err="1"/>
              <a:t>mits</a:t>
            </a:r>
            <a:r>
              <a:rPr dirty="0"/>
              <a:t> </a:t>
            </a:r>
            <a:r>
              <a:rPr dirty="0" err="1"/>
              <a:t>wordt</a:t>
            </a:r>
            <a:r>
              <a:rPr dirty="0"/>
              <a:t> </a:t>
            </a:r>
            <a:r>
              <a:rPr dirty="0" err="1"/>
              <a:t>voldaan</a:t>
            </a:r>
            <a:r>
              <a:rPr dirty="0"/>
              <a:t> </a:t>
            </a:r>
            <a:r>
              <a:rPr dirty="0" err="1"/>
              <a:t>aan</a:t>
            </a:r>
            <a:r>
              <a:rPr dirty="0"/>
              <a:t> de </a:t>
            </a:r>
            <a:r>
              <a:rPr dirty="0" err="1"/>
              <a:t>volgende</a:t>
            </a:r>
            <a:r>
              <a:rPr dirty="0"/>
              <a:t> </a:t>
            </a:r>
            <a:r>
              <a:rPr dirty="0" err="1"/>
              <a:t>eis</a:t>
            </a:r>
            <a:r>
              <a:rPr dirty="0"/>
              <a:t>: </a:t>
            </a:r>
            <a:r>
              <a:rPr dirty="0" err="1"/>
              <a:t>geen</a:t>
            </a:r>
            <a:r>
              <a:rPr dirty="0"/>
              <a:t> </a:t>
            </a:r>
            <a:r>
              <a:rPr dirty="0" err="1"/>
              <a:t>verandering</a:t>
            </a:r>
            <a:r>
              <a:rPr dirty="0"/>
              <a:t> van de </a:t>
            </a:r>
            <a:r>
              <a:rPr dirty="0" err="1"/>
              <a:t>draagconstructie</a:t>
            </a:r>
            <a:r>
              <a:rPr dirty="0"/>
              <a:t>)</a:t>
            </a:r>
          </a:p>
          <a:p>
            <a:pPr algn="l" defTabSz="449580">
              <a:lnSpc>
                <a:spcPts val="2800"/>
              </a:lnSpc>
              <a:defRPr sz="1200" b="0">
                <a:latin typeface="Gill Sans Light"/>
                <a:ea typeface="Gill Sans Light"/>
                <a:cs typeface="Gill Sans Light"/>
                <a:sym typeface="Gill Sans Light"/>
              </a:defRPr>
            </a:pPr>
            <a:r>
              <a:rPr dirty="0" err="1"/>
              <a:t>Er</a:t>
            </a:r>
            <a:r>
              <a:rPr dirty="0"/>
              <a:t> </a:t>
            </a:r>
            <a:r>
              <a:rPr dirty="0" err="1"/>
              <a:t>vindt</a:t>
            </a:r>
            <a:r>
              <a:rPr dirty="0"/>
              <a:t> </a:t>
            </a:r>
            <a:r>
              <a:rPr dirty="0" err="1"/>
              <a:t>dan</a:t>
            </a:r>
            <a:r>
              <a:rPr dirty="0"/>
              <a:t> </a:t>
            </a:r>
            <a:r>
              <a:rPr dirty="0" err="1"/>
              <a:t>namelijk</a:t>
            </a:r>
            <a:r>
              <a:rPr dirty="0"/>
              <a:t> </a:t>
            </a:r>
            <a:r>
              <a:rPr u="sng" dirty="0" err="1"/>
              <a:t>geen</a:t>
            </a:r>
            <a:r>
              <a:rPr u="sng" dirty="0"/>
              <a:t> </a:t>
            </a:r>
            <a:r>
              <a:rPr u="sng" dirty="0" err="1"/>
              <a:t>verandering</a:t>
            </a:r>
            <a:r>
              <a:rPr dirty="0"/>
              <a:t> </a:t>
            </a:r>
            <a:r>
              <a:rPr dirty="0" err="1"/>
              <a:t>plaats</a:t>
            </a:r>
            <a:r>
              <a:rPr dirty="0"/>
              <a:t>, </a:t>
            </a:r>
            <a:r>
              <a:rPr dirty="0" err="1"/>
              <a:t>enkel</a:t>
            </a:r>
            <a:r>
              <a:rPr dirty="0"/>
              <a:t> </a:t>
            </a:r>
            <a:r>
              <a:rPr dirty="0" err="1"/>
              <a:t>vervanging</a:t>
            </a:r>
            <a:r>
              <a:rPr dirty="0"/>
              <a:t> door </a:t>
            </a:r>
            <a:r>
              <a:rPr dirty="0" err="1"/>
              <a:t>hetzelfde</a:t>
            </a:r>
            <a:endParaRPr dirty="0"/>
          </a:p>
          <a:p>
            <a:pPr algn="l" defTabSz="449580">
              <a:lnSpc>
                <a:spcPts val="2800"/>
              </a:lnSpc>
              <a:defRPr sz="1200" b="0" i="1">
                <a:latin typeface="Gill Sans SemiBold"/>
                <a:ea typeface="Gill Sans SemiBold"/>
                <a:cs typeface="Gill Sans SemiBold"/>
                <a:sym typeface="Gill Sans SemiBold"/>
              </a:defRPr>
            </a:pPr>
            <a:r>
              <a:rPr dirty="0" err="1" smtClean="0"/>
              <a:t>Niet</a:t>
            </a:r>
            <a:r>
              <a:rPr dirty="0" smtClean="0"/>
              <a:t> </a:t>
            </a:r>
            <a:r>
              <a:rPr dirty="0" err="1"/>
              <a:t>vergunning-vrij</a:t>
            </a:r>
            <a:r>
              <a:rPr dirty="0"/>
              <a:t>:</a:t>
            </a:r>
          </a:p>
          <a:p>
            <a:pPr algn="l" defTabSz="449580">
              <a:lnSpc>
                <a:spcPts val="2800"/>
              </a:lnSpc>
              <a:defRPr sz="1200" b="0">
                <a:latin typeface="Gill Sans Light"/>
                <a:ea typeface="Gill Sans Light"/>
                <a:cs typeface="Gill Sans Light"/>
                <a:sym typeface="Gill Sans Light"/>
              </a:defRPr>
            </a:pPr>
            <a:r>
              <a:rPr dirty="0" err="1"/>
              <a:t>Vindt</a:t>
            </a:r>
            <a:r>
              <a:rPr dirty="0"/>
              <a:t> </a:t>
            </a:r>
            <a:r>
              <a:rPr dirty="0" err="1"/>
              <a:t>er</a:t>
            </a:r>
            <a:r>
              <a:rPr dirty="0"/>
              <a:t> </a:t>
            </a:r>
            <a:r>
              <a:rPr dirty="0" err="1"/>
              <a:t>wel</a:t>
            </a:r>
            <a:r>
              <a:rPr dirty="0"/>
              <a:t> </a:t>
            </a:r>
            <a:r>
              <a:rPr dirty="0" err="1"/>
              <a:t>een</a:t>
            </a:r>
            <a:r>
              <a:rPr dirty="0"/>
              <a:t> </a:t>
            </a:r>
            <a:r>
              <a:rPr dirty="0" err="1"/>
              <a:t>verandering</a:t>
            </a:r>
            <a:r>
              <a:rPr dirty="0"/>
              <a:t> </a:t>
            </a:r>
            <a:r>
              <a:rPr dirty="0" err="1"/>
              <a:t>plaats</a:t>
            </a:r>
            <a:r>
              <a:rPr dirty="0"/>
              <a:t> </a:t>
            </a:r>
            <a:r>
              <a:rPr dirty="0" err="1"/>
              <a:t>dan</a:t>
            </a:r>
            <a:r>
              <a:rPr dirty="0"/>
              <a:t> </a:t>
            </a:r>
            <a:r>
              <a:rPr dirty="0" err="1"/>
              <a:t>zal</a:t>
            </a:r>
            <a:r>
              <a:rPr dirty="0"/>
              <a:t> </a:t>
            </a:r>
            <a:r>
              <a:rPr dirty="0" err="1"/>
              <a:t>dat</a:t>
            </a:r>
            <a:r>
              <a:rPr dirty="0"/>
              <a:t> </a:t>
            </a:r>
            <a:r>
              <a:rPr dirty="0" err="1"/>
              <a:t>specifiek</a:t>
            </a:r>
            <a:r>
              <a:rPr dirty="0"/>
              <a:t> </a:t>
            </a:r>
            <a:r>
              <a:rPr dirty="0" err="1"/>
              <a:t>getoetst</a:t>
            </a:r>
            <a:r>
              <a:rPr dirty="0"/>
              <a:t> </a:t>
            </a:r>
            <a:r>
              <a:rPr dirty="0" err="1"/>
              <a:t>moeten</a:t>
            </a:r>
            <a:r>
              <a:rPr dirty="0"/>
              <a:t> </a:t>
            </a:r>
            <a:r>
              <a:rPr dirty="0" err="1"/>
              <a:t>worden</a:t>
            </a:r>
            <a:r>
              <a:rPr dirty="0"/>
              <a:t> </a:t>
            </a:r>
            <a:r>
              <a:rPr dirty="0" err="1"/>
              <a:t>en</a:t>
            </a:r>
            <a:r>
              <a:rPr dirty="0"/>
              <a:t> </a:t>
            </a:r>
            <a:r>
              <a:rPr dirty="0" err="1"/>
              <a:t>dient</a:t>
            </a:r>
            <a:r>
              <a:rPr dirty="0"/>
              <a:t> </a:t>
            </a:r>
            <a:r>
              <a:rPr dirty="0" err="1"/>
              <a:t>een</a:t>
            </a:r>
            <a:r>
              <a:rPr dirty="0"/>
              <a:t> </a:t>
            </a:r>
            <a:r>
              <a:rPr dirty="0" err="1"/>
              <a:t>omgevingsvergunning</a:t>
            </a:r>
            <a:r>
              <a:rPr dirty="0"/>
              <a:t> (al </a:t>
            </a:r>
            <a:r>
              <a:rPr dirty="0" err="1"/>
              <a:t>dan</a:t>
            </a:r>
            <a:r>
              <a:rPr dirty="0"/>
              <a:t> </a:t>
            </a:r>
            <a:r>
              <a:rPr dirty="0" err="1"/>
              <a:t>niet</a:t>
            </a:r>
            <a:r>
              <a:rPr dirty="0"/>
              <a:t> </a:t>
            </a:r>
            <a:r>
              <a:rPr dirty="0" err="1"/>
              <a:t>achteraf</a:t>
            </a:r>
            <a:r>
              <a:rPr dirty="0"/>
              <a:t>) </a:t>
            </a:r>
            <a:r>
              <a:rPr dirty="0" err="1"/>
              <a:t>te</a:t>
            </a:r>
            <a:r>
              <a:rPr dirty="0"/>
              <a:t> </a:t>
            </a:r>
            <a:r>
              <a:rPr dirty="0" err="1"/>
              <a:t>worden</a:t>
            </a:r>
            <a:r>
              <a:rPr dirty="0"/>
              <a:t> </a:t>
            </a:r>
            <a:r>
              <a:rPr dirty="0" err="1"/>
              <a:t>aangevraagd</a:t>
            </a:r>
            <a:r>
              <a:rPr dirty="0"/>
              <a:t>.</a:t>
            </a:r>
          </a:p>
        </p:txBody>
      </p:sp>
      <p:pic>
        <p:nvPicPr>
          <p:cNvPr id="233" name="Schermafbeelding 2018-10-31 om 12.28.54.png"/>
          <p:cNvPicPr>
            <a:picLocks noChangeAspect="1"/>
          </p:cNvPicPr>
          <p:nvPr/>
        </p:nvPicPr>
        <p:blipFill>
          <a:blip r:embed="rId2">
            <a:extLst/>
          </a:blip>
          <a:stretch>
            <a:fillRect/>
          </a:stretch>
        </p:blipFill>
        <p:spPr>
          <a:xfrm>
            <a:off x="9414172" y="5520283"/>
            <a:ext cx="2755901" cy="3035301"/>
          </a:xfrm>
          <a:prstGeom prst="rect">
            <a:avLst/>
          </a:prstGeom>
          <a:ln w="12700">
            <a:miter lim="400000"/>
          </a:ln>
        </p:spPr>
      </p:pic>
      <p:pic>
        <p:nvPicPr>
          <p:cNvPr id="234"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p:nvPr/>
        </p:nvSpPr>
        <p:spPr>
          <a:xfrm>
            <a:off x="640959" y="463550"/>
            <a:ext cx="10815676" cy="420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49580">
              <a:lnSpc>
                <a:spcPts val="6900"/>
              </a:lnSpc>
              <a:defRPr sz="1400">
                <a:latin typeface="Lucida Sans"/>
                <a:ea typeface="Lucida Sans"/>
                <a:cs typeface="Lucida Sans"/>
                <a:sym typeface="Lucida Sans"/>
              </a:defRPr>
            </a:pPr>
            <a:r>
              <a:rPr sz="4600" b="0" i="1">
                <a:latin typeface="Gill Sans Light"/>
                <a:ea typeface="Gill Sans Light"/>
                <a:cs typeface="Gill Sans Light"/>
                <a:sym typeface="Gill Sans Light"/>
              </a:rPr>
              <a:t>Samenloop Asbestdakensanering en Soortenbescherming</a:t>
            </a:r>
          </a:p>
          <a:p>
            <a:pPr algn="l" defTabSz="449580">
              <a:lnSpc>
                <a:spcPts val="3000"/>
              </a:lnSpc>
              <a:defRPr sz="1400">
                <a:latin typeface="Lucida Sans"/>
                <a:ea typeface="Lucida Sans"/>
                <a:cs typeface="Lucida Sans"/>
                <a:sym typeface="Lucida Sans"/>
              </a:defRPr>
            </a:pPr>
            <a:endParaRPr sz="4600" b="0" i="1">
              <a:latin typeface="Gill Sans Light"/>
              <a:ea typeface="Gill Sans Light"/>
              <a:cs typeface="Gill Sans Light"/>
              <a:sym typeface="Gill Sans Light"/>
            </a:endParaRPr>
          </a:p>
          <a:p>
            <a:pPr algn="l" defTabSz="449580">
              <a:defRPr sz="900" b="0">
                <a:latin typeface="Lucida Sans"/>
                <a:ea typeface="Lucida Sans"/>
                <a:cs typeface="Lucida Sans"/>
                <a:sym typeface="Lucida Sans"/>
              </a:defRPr>
            </a:pPr>
            <a:r>
              <a:rPr sz="1200">
                <a:latin typeface="Gill Sans Light"/>
                <a:ea typeface="Gill Sans Light"/>
                <a:cs typeface="Gill Sans Light"/>
                <a:sym typeface="Gill Sans Light"/>
              </a:rPr>
              <a:t>In de te saneren gebouwen kunnen beschermde soorten voorkomen. In dat geval is de Wet natuurbescherming van toepassing en kan nader soortonderzoek en de uitvoering van mitigerende maatregelen (bijvoorbeeld het ophangen van broedkastjes) aan de orde zijn. </a:t>
            </a:r>
          </a:p>
          <a:p>
            <a:pPr algn="l" defTabSz="449580">
              <a:defRPr sz="900" b="0">
                <a:latin typeface="Lucida Sans"/>
                <a:ea typeface="Lucida Sans"/>
                <a:cs typeface="Lucida Sans"/>
                <a:sym typeface="Lucida Sans"/>
              </a:defRPr>
            </a:pPr>
            <a:r>
              <a:rPr sz="1200">
                <a:latin typeface="Gill Sans Light"/>
                <a:ea typeface="Gill Sans Light"/>
                <a:cs typeface="Gill Sans Light"/>
                <a:sym typeface="Gill Sans Light"/>
              </a:rPr>
              <a:t>Een sanering kan hierdoor meer gaan kosten en ongewenste vertraging oplopen .</a:t>
            </a:r>
          </a:p>
          <a:p>
            <a:pPr algn="l" defTabSz="449580">
              <a:defRPr sz="900" b="0">
                <a:latin typeface="Lucida Sans"/>
                <a:ea typeface="Lucida Sans"/>
                <a:cs typeface="Lucida Sans"/>
                <a:sym typeface="Lucida Sans"/>
              </a:defRPr>
            </a:pPr>
            <a:r>
              <a:rPr sz="1200">
                <a:latin typeface="Gill Sans Light"/>
                <a:ea typeface="Gill Sans Light"/>
                <a:cs typeface="Gill Sans Light"/>
                <a:sym typeface="Gill Sans Light"/>
              </a:rPr>
              <a:t>Zeker als de aanwezigheid van beschermde soorten tijdens het bezoek van een toezichthouder aan de orde komt en daardoor de uitvoering per direct moet worden stilgelegd, is dit geen prettig bericht voor de initiatiefnemer.</a:t>
            </a:r>
          </a:p>
          <a:p>
            <a:pPr algn="l" defTabSz="449580">
              <a:defRPr sz="900" b="0">
                <a:latin typeface="Lucida Sans"/>
                <a:ea typeface="Lucida Sans"/>
                <a:cs typeface="Lucida Sans"/>
                <a:sym typeface="Lucida Sans"/>
              </a:defRPr>
            </a:pPr>
            <a:r>
              <a:rPr sz="1200">
                <a:latin typeface="Gill Sans Light"/>
                <a:ea typeface="Gill Sans Light"/>
                <a:cs typeface="Gill Sans Light"/>
                <a:sym typeface="Gill Sans Light"/>
              </a:rPr>
              <a:t>Op dit moment zijn we bezig met een pilot om soortenbescherming op een kosteneffectieve en praktische manier in de saneringsoperatie mee te nemen.</a:t>
            </a:r>
          </a:p>
          <a:p>
            <a:pPr algn="l" defTabSz="449580">
              <a:defRPr sz="900" b="0">
                <a:latin typeface="Lucida Sans"/>
                <a:ea typeface="Lucida Sans"/>
                <a:cs typeface="Lucida Sans"/>
                <a:sym typeface="Lucida Sans"/>
              </a:defRPr>
            </a:pPr>
            <a:r>
              <a:rPr sz="1200">
                <a:latin typeface="Gill Sans Light"/>
                <a:ea typeface="Gill Sans Light"/>
                <a:cs typeface="Gill Sans Light"/>
                <a:sym typeface="Gill Sans Light"/>
              </a:rPr>
              <a:t>De resultaten en de daaruit volgende werkwijze zullen in een volgende versie worden gepresenteerd.</a:t>
            </a:r>
          </a:p>
          <a:p>
            <a:pPr algn="l" defTabSz="449580">
              <a:defRPr sz="900" b="0">
                <a:latin typeface="Lucida Sans"/>
                <a:ea typeface="Lucida Sans"/>
                <a:cs typeface="Lucida Sans"/>
                <a:sym typeface="Lucida Sans"/>
              </a:defRPr>
            </a:pPr>
            <a:endParaRPr sz="4600" i="1">
              <a:latin typeface="Gill Sans Light"/>
              <a:ea typeface="Gill Sans Light"/>
              <a:cs typeface="Gill Sans Light"/>
              <a:sym typeface="Gill Sans Light"/>
            </a:endParaRPr>
          </a:p>
          <a:p>
            <a:pPr algn="l" defTabSz="449580">
              <a:lnSpc>
                <a:spcPts val="3000"/>
              </a:lnSpc>
              <a:defRPr sz="1400">
                <a:latin typeface="Lucida Sans"/>
                <a:ea typeface="Lucida Sans"/>
                <a:cs typeface="Lucida Sans"/>
                <a:sym typeface="Lucida Sans"/>
              </a:defRPr>
            </a:pPr>
            <a:r>
              <a:t> </a:t>
            </a:r>
          </a:p>
        </p:txBody>
      </p:sp>
      <p:pic>
        <p:nvPicPr>
          <p:cNvPr id="237" name="Schermafbeelding 2018-11-20 om 15.10.15.png"/>
          <p:cNvPicPr>
            <a:picLocks noChangeAspect="1"/>
          </p:cNvPicPr>
          <p:nvPr/>
        </p:nvPicPr>
        <p:blipFill>
          <a:blip r:embed="rId2">
            <a:extLst/>
          </a:blip>
          <a:stretch>
            <a:fillRect/>
          </a:stretch>
        </p:blipFill>
        <p:spPr>
          <a:xfrm>
            <a:off x="0" y="4821925"/>
            <a:ext cx="13004800" cy="4946168"/>
          </a:xfrm>
          <a:prstGeom prst="rect">
            <a:avLst/>
          </a:prstGeom>
          <a:ln w="12700">
            <a:miter lim="400000"/>
          </a:ln>
        </p:spPr>
      </p:pic>
      <p:pic>
        <p:nvPicPr>
          <p:cNvPr id="238"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p:nvPr/>
        </p:nvSpPr>
        <p:spPr>
          <a:xfrm>
            <a:off x="565496" y="673100"/>
            <a:ext cx="10898214" cy="652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5000" b="0" i="1">
                <a:solidFill>
                  <a:srgbClr val="232323"/>
                </a:solidFill>
                <a:latin typeface="Gill Sans Light"/>
                <a:ea typeface="Gill Sans Light"/>
                <a:cs typeface="Gill Sans Light"/>
                <a:sym typeface="Gill Sans Light"/>
              </a:defRPr>
            </a:pPr>
            <a:r>
              <a:rPr dirty="0" err="1"/>
              <a:t>Zand</a:t>
            </a:r>
            <a:r>
              <a:rPr dirty="0"/>
              <a:t> </a:t>
            </a:r>
            <a:r>
              <a:rPr dirty="0" err="1"/>
              <a:t>erover</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zogenaamde</a:t>
            </a:r>
            <a:r>
              <a:rPr dirty="0"/>
              <a:t> </a:t>
            </a:r>
            <a:r>
              <a:rPr dirty="0" err="1"/>
              <a:t>knipstukken</a:t>
            </a:r>
            <a:r>
              <a:rPr dirty="0"/>
              <a:t> die </a:t>
            </a:r>
            <a:r>
              <a:rPr dirty="0" err="1"/>
              <a:t>overblijven</a:t>
            </a:r>
            <a:r>
              <a:rPr dirty="0"/>
              <a:t> </a:t>
            </a:r>
            <a:r>
              <a:rPr dirty="0" err="1"/>
              <a:t>bij</a:t>
            </a:r>
            <a:r>
              <a:rPr dirty="0"/>
              <a:t> de </a:t>
            </a:r>
            <a:r>
              <a:rPr dirty="0" err="1"/>
              <a:t>aanleg</a:t>
            </a:r>
            <a:r>
              <a:rPr dirty="0"/>
              <a:t> van </a:t>
            </a:r>
            <a:r>
              <a:rPr dirty="0" err="1"/>
              <a:t>een</a:t>
            </a:r>
            <a:r>
              <a:rPr dirty="0"/>
              <a:t> </a:t>
            </a:r>
            <a:r>
              <a:rPr dirty="0" err="1"/>
              <a:t>asbestdak</a:t>
            </a:r>
            <a:r>
              <a:rPr dirty="0"/>
              <a:t> </a:t>
            </a:r>
            <a:r>
              <a:rPr dirty="0" err="1"/>
              <a:t>en</a:t>
            </a:r>
            <a:r>
              <a:rPr dirty="0"/>
              <a:t> het asbest wat </a:t>
            </a:r>
            <a:r>
              <a:rPr dirty="0" err="1"/>
              <a:t>na</a:t>
            </a:r>
            <a:r>
              <a:rPr dirty="0"/>
              <a:t> </a:t>
            </a:r>
            <a:r>
              <a:rPr dirty="0" err="1"/>
              <a:t>aanleg</a:t>
            </a:r>
            <a:r>
              <a:rPr dirty="0"/>
              <a:t> </a:t>
            </a:r>
            <a:r>
              <a:rPr dirty="0" err="1"/>
              <a:t>overbleef</a:t>
            </a:r>
            <a:r>
              <a:rPr dirty="0"/>
              <a:t>, </a:t>
            </a:r>
            <a:r>
              <a:rPr dirty="0" err="1"/>
              <a:t>werden</a:t>
            </a:r>
            <a:r>
              <a:rPr dirty="0"/>
              <a:t> </a:t>
            </a:r>
            <a:r>
              <a:rPr dirty="0" err="1"/>
              <a:t>meestal</a:t>
            </a:r>
            <a:r>
              <a:rPr dirty="0"/>
              <a:t> op de </a:t>
            </a:r>
            <a:r>
              <a:rPr dirty="0" err="1"/>
              <a:t>locatie</a:t>
            </a:r>
            <a:r>
              <a:rPr dirty="0"/>
              <a:t> </a:t>
            </a:r>
            <a:r>
              <a:rPr dirty="0" err="1"/>
              <a:t>achter</a:t>
            </a:r>
            <a:r>
              <a:rPr dirty="0"/>
              <a:t> </a:t>
            </a:r>
            <a:r>
              <a:rPr dirty="0" err="1"/>
              <a:t>gelaten</a:t>
            </a:r>
            <a:r>
              <a:rPr dirty="0"/>
              <a:t> </a:t>
            </a:r>
            <a:r>
              <a:rPr dirty="0" err="1"/>
              <a:t>en</a:t>
            </a:r>
            <a:r>
              <a:rPr dirty="0"/>
              <a:t> </a:t>
            </a:r>
            <a:r>
              <a:rPr dirty="0" err="1"/>
              <a:t>veelal</a:t>
            </a:r>
            <a:r>
              <a:rPr dirty="0"/>
              <a:t> in de </a:t>
            </a:r>
            <a:r>
              <a:rPr dirty="0" err="1"/>
              <a:t>bodem</a:t>
            </a:r>
            <a:r>
              <a:rPr dirty="0"/>
              <a:t> </a:t>
            </a:r>
            <a:r>
              <a:rPr dirty="0" err="1"/>
              <a:t>begraven</a:t>
            </a:r>
            <a:r>
              <a:rPr dirty="0"/>
              <a:t>. </a:t>
            </a:r>
            <a:r>
              <a:rPr dirty="0" err="1"/>
              <a:t>Bij</a:t>
            </a:r>
            <a:r>
              <a:rPr dirty="0"/>
              <a:t> het </a:t>
            </a:r>
            <a:r>
              <a:rPr dirty="0" err="1"/>
              <a:t>onderzoek</a:t>
            </a:r>
            <a:r>
              <a:rPr dirty="0"/>
              <a:t> </a:t>
            </a:r>
            <a:r>
              <a:rPr dirty="0" err="1"/>
              <a:t>naar</a:t>
            </a:r>
            <a:r>
              <a:rPr dirty="0"/>
              <a:t> asbest in de </a:t>
            </a:r>
            <a:r>
              <a:rPr dirty="0" err="1"/>
              <a:t>afdruipvlakken</a:t>
            </a:r>
            <a:r>
              <a:rPr dirty="0"/>
              <a:t> tot </a:t>
            </a:r>
            <a:r>
              <a:rPr dirty="0" err="1"/>
              <a:t>een</a:t>
            </a:r>
            <a:r>
              <a:rPr dirty="0"/>
              <a:t> </a:t>
            </a:r>
            <a:r>
              <a:rPr dirty="0" err="1"/>
              <a:t>beperkte</a:t>
            </a:r>
            <a:r>
              <a:rPr dirty="0"/>
              <a:t> </a:t>
            </a:r>
            <a:r>
              <a:rPr dirty="0" err="1"/>
              <a:t>diepte</a:t>
            </a:r>
            <a:r>
              <a:rPr dirty="0"/>
              <a:t> van </a:t>
            </a:r>
            <a:r>
              <a:rPr dirty="0" err="1"/>
              <a:t>bijvoorbeeld</a:t>
            </a:r>
            <a:r>
              <a:rPr dirty="0"/>
              <a:t> 10 centimeter </a:t>
            </a:r>
            <a:r>
              <a:rPr dirty="0" err="1"/>
              <a:t>onder</a:t>
            </a:r>
            <a:r>
              <a:rPr dirty="0"/>
              <a:t> het </a:t>
            </a:r>
            <a:r>
              <a:rPr dirty="0" err="1"/>
              <a:t>maaiveld</a:t>
            </a:r>
            <a:r>
              <a:rPr dirty="0"/>
              <a:t> </a:t>
            </a:r>
            <a:r>
              <a:rPr dirty="0" err="1"/>
              <a:t>en</a:t>
            </a:r>
            <a:r>
              <a:rPr dirty="0"/>
              <a:t> </a:t>
            </a:r>
            <a:r>
              <a:rPr dirty="0" err="1"/>
              <a:t>een</a:t>
            </a:r>
            <a:r>
              <a:rPr dirty="0"/>
              <a:t> meter breed </a:t>
            </a:r>
            <a:r>
              <a:rPr dirty="0" err="1"/>
              <a:t>worden</a:t>
            </a:r>
            <a:r>
              <a:rPr dirty="0"/>
              <a:t> </a:t>
            </a:r>
            <a:r>
              <a:rPr dirty="0" err="1"/>
              <a:t>deze</a:t>
            </a:r>
            <a:r>
              <a:rPr dirty="0"/>
              <a:t> </a:t>
            </a:r>
            <a:r>
              <a:rPr dirty="0" err="1"/>
              <a:t>afknipstukken</a:t>
            </a:r>
            <a:r>
              <a:rPr dirty="0"/>
              <a:t> </a:t>
            </a:r>
            <a:r>
              <a:rPr dirty="0" err="1"/>
              <a:t>meestal</a:t>
            </a:r>
            <a:r>
              <a:rPr dirty="0"/>
              <a:t> </a:t>
            </a:r>
            <a:r>
              <a:rPr dirty="0" err="1"/>
              <a:t>niet</a:t>
            </a:r>
            <a:r>
              <a:rPr dirty="0"/>
              <a:t> </a:t>
            </a:r>
            <a:r>
              <a:rPr dirty="0" err="1"/>
              <a:t>terug</a:t>
            </a:r>
            <a:r>
              <a:rPr dirty="0"/>
              <a:t> </a:t>
            </a:r>
            <a:r>
              <a:rPr dirty="0" err="1"/>
              <a:t>gevonden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bijgevoegde</a:t>
            </a:r>
            <a:r>
              <a:rPr dirty="0"/>
              <a:t> </a:t>
            </a:r>
            <a:r>
              <a:rPr dirty="0" err="1"/>
              <a:t>foto</a:t>
            </a:r>
            <a:r>
              <a:rPr dirty="0"/>
              <a:t>, is van de sloop van </a:t>
            </a:r>
            <a:r>
              <a:rPr dirty="0" err="1"/>
              <a:t>een</a:t>
            </a:r>
            <a:r>
              <a:rPr dirty="0"/>
              <a:t> </a:t>
            </a:r>
            <a:r>
              <a:rPr dirty="0" err="1"/>
              <a:t>woonhuis</a:t>
            </a:r>
            <a:r>
              <a:rPr dirty="0"/>
              <a:t> </a:t>
            </a:r>
            <a:r>
              <a:rPr dirty="0" err="1"/>
              <a:t>voor</a:t>
            </a:r>
            <a:r>
              <a:rPr dirty="0"/>
              <a:t> de </a:t>
            </a:r>
            <a:r>
              <a:rPr dirty="0" err="1"/>
              <a:t>aanleg</a:t>
            </a:r>
            <a:r>
              <a:rPr dirty="0"/>
              <a:t> van de N69 </a:t>
            </a:r>
            <a:r>
              <a:rPr dirty="0" err="1"/>
              <a:t>waarbij</a:t>
            </a:r>
            <a:r>
              <a:rPr dirty="0"/>
              <a:t> asbest is </a:t>
            </a:r>
            <a:r>
              <a:rPr dirty="0" err="1"/>
              <a:t>aangetroffen</a:t>
            </a:r>
            <a:r>
              <a:rPr dirty="0"/>
              <a:t> in de </a:t>
            </a:r>
            <a:r>
              <a:rPr dirty="0" err="1"/>
              <a:t>steenpuin</a:t>
            </a:r>
            <a:r>
              <a:rPr dirty="0"/>
              <a:t> </a:t>
            </a:r>
            <a:r>
              <a:rPr dirty="0" err="1"/>
              <a:t>bij</a:t>
            </a:r>
            <a:r>
              <a:rPr dirty="0"/>
              <a:t> </a:t>
            </a:r>
            <a:r>
              <a:rPr dirty="0" err="1"/>
              <a:t>een</a:t>
            </a:r>
            <a:r>
              <a:rPr dirty="0"/>
              <a:t> </a:t>
            </a:r>
            <a:r>
              <a:rPr dirty="0" err="1"/>
              <a:t>infiltratie</a:t>
            </a:r>
            <a:r>
              <a:rPr dirty="0"/>
              <a:t> </a:t>
            </a:r>
            <a:r>
              <a:rPr dirty="0" err="1"/>
              <a:t>voorziening</a:t>
            </a:r>
            <a:r>
              <a:rPr dirty="0"/>
              <a:t> </a:t>
            </a:r>
            <a:r>
              <a:rPr dirty="0" err="1"/>
              <a:t>achter</a:t>
            </a:r>
            <a:r>
              <a:rPr dirty="0"/>
              <a:t> </a:t>
            </a:r>
            <a:r>
              <a:rPr dirty="0" err="1"/>
              <a:t>een</a:t>
            </a:r>
            <a:r>
              <a:rPr dirty="0"/>
              <a:t> septic-tank.</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Ongeveer</a:t>
            </a:r>
            <a:r>
              <a:rPr dirty="0"/>
              <a:t> de </a:t>
            </a:r>
            <a:r>
              <a:rPr dirty="0" err="1"/>
              <a:t>helft</a:t>
            </a:r>
            <a:r>
              <a:rPr dirty="0"/>
              <a:t> van de </a:t>
            </a:r>
            <a:r>
              <a:rPr dirty="0" err="1"/>
              <a:t>bodemsaneringen</a:t>
            </a:r>
            <a:r>
              <a:rPr dirty="0"/>
              <a:t> in Noord-Brabant die met </a:t>
            </a:r>
            <a:r>
              <a:rPr dirty="0" err="1"/>
              <a:t>een</a:t>
            </a:r>
            <a:r>
              <a:rPr dirty="0"/>
              <a:t> </a:t>
            </a:r>
            <a:r>
              <a:rPr dirty="0" err="1"/>
              <a:t>zogenaamde</a:t>
            </a:r>
            <a:r>
              <a:rPr dirty="0"/>
              <a:t> BUS-melding (</a:t>
            </a:r>
            <a:r>
              <a:rPr dirty="0" err="1"/>
              <a:t>Besluit</a:t>
            </a:r>
            <a:r>
              <a:rPr dirty="0"/>
              <a:t> </a:t>
            </a:r>
            <a:r>
              <a:rPr dirty="0" err="1"/>
              <a:t>Uniforme</a:t>
            </a:r>
            <a:r>
              <a:rPr dirty="0"/>
              <a:t> </a:t>
            </a:r>
            <a:r>
              <a:rPr dirty="0" err="1"/>
              <a:t>Saneringen</a:t>
            </a:r>
            <a:r>
              <a:rPr dirty="0"/>
              <a:t>) </a:t>
            </a:r>
            <a:r>
              <a:rPr dirty="0" err="1"/>
              <a:t>worden</a:t>
            </a:r>
            <a:r>
              <a:rPr dirty="0"/>
              <a:t> </a:t>
            </a:r>
            <a:r>
              <a:rPr dirty="0" err="1"/>
              <a:t>gedaan</a:t>
            </a:r>
            <a:r>
              <a:rPr dirty="0"/>
              <a:t> </a:t>
            </a:r>
            <a:r>
              <a:rPr dirty="0" err="1"/>
              <a:t>zijn</a:t>
            </a:r>
            <a:r>
              <a:rPr dirty="0"/>
              <a:t> </a:t>
            </a:r>
            <a:r>
              <a:rPr dirty="0" err="1"/>
              <a:t>saneringen</a:t>
            </a:r>
            <a:r>
              <a:rPr dirty="0"/>
              <a:t> van asbest </a:t>
            </a:r>
            <a:r>
              <a:rPr dirty="0" err="1"/>
              <a:t>dat</a:t>
            </a:r>
            <a:r>
              <a:rPr dirty="0"/>
              <a:t> </a:t>
            </a:r>
            <a:r>
              <a:rPr dirty="0" err="1"/>
              <a:t>destijds</a:t>
            </a:r>
            <a:r>
              <a:rPr dirty="0"/>
              <a:t> in de </a:t>
            </a:r>
            <a:r>
              <a:rPr dirty="0" err="1"/>
              <a:t>grond</a:t>
            </a:r>
            <a:r>
              <a:rPr dirty="0"/>
              <a:t> is </a:t>
            </a:r>
            <a:r>
              <a:rPr dirty="0" err="1"/>
              <a:t>begraven</a:t>
            </a:r>
            <a:r>
              <a:rPr dirty="0"/>
              <a:t> of asbest </a:t>
            </a:r>
            <a:r>
              <a:rPr dirty="0" err="1"/>
              <a:t>dat</a:t>
            </a:r>
            <a:r>
              <a:rPr dirty="0"/>
              <a:t> </a:t>
            </a:r>
            <a:r>
              <a:rPr dirty="0" err="1"/>
              <a:t>gebruikt</a:t>
            </a:r>
            <a:r>
              <a:rPr dirty="0"/>
              <a:t> is </a:t>
            </a:r>
            <a:r>
              <a:rPr dirty="0" err="1"/>
              <a:t>voor</a:t>
            </a:r>
            <a:r>
              <a:rPr dirty="0"/>
              <a:t> de </a:t>
            </a:r>
            <a:r>
              <a:rPr dirty="0" err="1"/>
              <a:t>verharding</a:t>
            </a:r>
            <a:r>
              <a:rPr dirty="0"/>
              <a:t> van </a:t>
            </a:r>
            <a:r>
              <a:rPr dirty="0" err="1"/>
              <a:t>bijvoorbeeld</a:t>
            </a:r>
            <a:r>
              <a:rPr dirty="0"/>
              <a:t> </a:t>
            </a:r>
            <a:r>
              <a:rPr dirty="0" err="1"/>
              <a:t>een</a:t>
            </a:r>
            <a:r>
              <a:rPr dirty="0"/>
              <a:t> pad.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Ook</a:t>
            </a:r>
            <a:r>
              <a:rPr dirty="0"/>
              <a:t> in de </a:t>
            </a:r>
            <a:r>
              <a:rPr dirty="0" err="1"/>
              <a:t>bodem</a:t>
            </a:r>
            <a:r>
              <a:rPr dirty="0"/>
              <a:t> is </a:t>
            </a:r>
            <a:r>
              <a:rPr dirty="0" err="1"/>
              <a:t>een</a:t>
            </a:r>
            <a:r>
              <a:rPr dirty="0"/>
              <a:t> </a:t>
            </a:r>
            <a:r>
              <a:rPr dirty="0" err="1"/>
              <a:t>grote</a:t>
            </a:r>
            <a:r>
              <a:rPr dirty="0"/>
              <a:t> </a:t>
            </a:r>
            <a:r>
              <a:rPr dirty="0" err="1"/>
              <a:t>niet</a:t>
            </a:r>
            <a:r>
              <a:rPr dirty="0"/>
              <a:t> </a:t>
            </a:r>
            <a:r>
              <a:rPr dirty="0" err="1"/>
              <a:t>gewenste</a:t>
            </a:r>
            <a:r>
              <a:rPr dirty="0"/>
              <a:t> </a:t>
            </a:r>
            <a:r>
              <a:rPr dirty="0" err="1"/>
              <a:t>erfenis</a:t>
            </a:r>
            <a:r>
              <a:rPr dirty="0"/>
              <a:t> van het </a:t>
            </a:r>
            <a:r>
              <a:rPr dirty="0" err="1"/>
              <a:t>asbestdakentijdperk</a:t>
            </a:r>
            <a:r>
              <a:rPr dirty="0"/>
              <a:t> </a:t>
            </a:r>
            <a:r>
              <a:rPr dirty="0" err="1"/>
              <a:t>aanwezig</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In de </a:t>
            </a:r>
            <a:r>
              <a:rPr dirty="0" err="1"/>
              <a:t>komende</a:t>
            </a:r>
            <a:r>
              <a:rPr dirty="0"/>
              <a:t> </a:t>
            </a:r>
            <a:r>
              <a:rPr dirty="0" err="1"/>
              <a:t>nieuwe</a:t>
            </a:r>
            <a:r>
              <a:rPr dirty="0"/>
              <a:t> </a:t>
            </a:r>
            <a:r>
              <a:rPr dirty="0" err="1"/>
              <a:t>wetgeving</a:t>
            </a:r>
            <a:r>
              <a:rPr dirty="0"/>
              <a:t> </a:t>
            </a:r>
            <a:r>
              <a:rPr dirty="0" err="1"/>
              <a:t>kan</a:t>
            </a:r>
            <a:r>
              <a:rPr dirty="0"/>
              <a:t> </a:t>
            </a:r>
            <a:r>
              <a:rPr dirty="0" err="1"/>
              <a:t>na</a:t>
            </a:r>
            <a:r>
              <a:rPr dirty="0"/>
              <a:t> </a:t>
            </a:r>
            <a:r>
              <a:rPr dirty="0" err="1"/>
              <a:t>goedkeuring</a:t>
            </a:r>
            <a:r>
              <a:rPr dirty="0"/>
              <a:t> de </a:t>
            </a:r>
            <a:r>
              <a:rPr dirty="0" err="1"/>
              <a:t>grond</a:t>
            </a:r>
            <a:r>
              <a:rPr dirty="0"/>
              <a:t> </a:t>
            </a:r>
            <a:r>
              <a:rPr dirty="0" err="1"/>
              <a:t>onder</a:t>
            </a:r>
            <a:r>
              <a:rPr dirty="0"/>
              <a:t> de </a:t>
            </a:r>
            <a:r>
              <a:rPr dirty="0" err="1"/>
              <a:t>niet</a:t>
            </a:r>
            <a:r>
              <a:rPr dirty="0"/>
              <a:t> </a:t>
            </a:r>
          </a:p>
          <a:p>
            <a:pPr algn="l" defTabSz="457200">
              <a:defRPr sz="1200" b="0">
                <a:latin typeface="Gill Sans Light"/>
                <a:ea typeface="Gill Sans Light"/>
                <a:cs typeface="Gill Sans Light"/>
                <a:sym typeface="Gill Sans Light"/>
              </a:defRPr>
            </a:pPr>
            <a:r>
              <a:rPr dirty="0" err="1"/>
              <a:t>aanwezige</a:t>
            </a:r>
            <a:r>
              <a:rPr dirty="0"/>
              <a:t> </a:t>
            </a:r>
            <a:r>
              <a:rPr dirty="0" err="1"/>
              <a:t>dakgoten</a:t>
            </a:r>
            <a:r>
              <a:rPr dirty="0"/>
              <a:t> (1 meter  </a:t>
            </a:r>
            <a:r>
              <a:rPr dirty="0" err="1"/>
              <a:t>breedte</a:t>
            </a:r>
            <a:r>
              <a:rPr dirty="0"/>
              <a:t> </a:t>
            </a:r>
            <a:r>
              <a:rPr dirty="0" err="1"/>
              <a:t>en</a:t>
            </a:r>
            <a:r>
              <a:rPr dirty="0"/>
              <a:t> 10 cm </a:t>
            </a:r>
            <a:r>
              <a:rPr dirty="0" err="1"/>
              <a:t>diepte</a:t>
            </a:r>
            <a:r>
              <a:rPr dirty="0"/>
              <a:t>) met de </a:t>
            </a:r>
            <a:r>
              <a:rPr dirty="0" err="1"/>
              <a:t>sanering</a:t>
            </a:r>
            <a:r>
              <a:rPr dirty="0"/>
              <a:t> van </a:t>
            </a:r>
          </a:p>
          <a:p>
            <a:pPr algn="l" defTabSz="457200">
              <a:defRPr sz="1200" b="0">
                <a:latin typeface="Gill Sans Light"/>
                <a:ea typeface="Gill Sans Light"/>
                <a:cs typeface="Gill Sans Light"/>
                <a:sym typeface="Gill Sans Light"/>
              </a:defRPr>
            </a:pPr>
            <a:r>
              <a:rPr dirty="0"/>
              <a:t>het </a:t>
            </a:r>
            <a:r>
              <a:rPr dirty="0" err="1"/>
              <a:t>dak</a:t>
            </a:r>
            <a:r>
              <a:rPr dirty="0"/>
              <a:t> </a:t>
            </a:r>
            <a:r>
              <a:rPr dirty="0" err="1"/>
              <a:t>worden</a:t>
            </a:r>
            <a:r>
              <a:rPr dirty="0"/>
              <a:t> </a:t>
            </a:r>
            <a:r>
              <a:rPr dirty="0" err="1"/>
              <a:t>meegenomen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knipstukken</a:t>
            </a:r>
            <a:r>
              <a:rPr dirty="0"/>
              <a:t> </a:t>
            </a:r>
            <a:r>
              <a:rPr dirty="0" err="1"/>
              <a:t>en</a:t>
            </a:r>
            <a:r>
              <a:rPr dirty="0"/>
              <a:t> </a:t>
            </a:r>
            <a:r>
              <a:rPr dirty="0" err="1"/>
              <a:t>ander</a:t>
            </a:r>
            <a:r>
              <a:rPr dirty="0"/>
              <a:t> </a:t>
            </a:r>
            <a:r>
              <a:rPr dirty="0" err="1"/>
              <a:t>restmateriaal</a:t>
            </a:r>
            <a:r>
              <a:rPr dirty="0"/>
              <a:t> die </a:t>
            </a:r>
            <a:r>
              <a:rPr dirty="0" err="1"/>
              <a:t>destijds</a:t>
            </a:r>
            <a:r>
              <a:rPr dirty="0"/>
              <a:t> </a:t>
            </a:r>
            <a:r>
              <a:rPr dirty="0" err="1"/>
              <a:t>zijn</a:t>
            </a:r>
            <a:r>
              <a:rPr dirty="0"/>
              <a:t> </a:t>
            </a:r>
            <a:r>
              <a:rPr dirty="0" err="1"/>
              <a:t>begraven</a:t>
            </a:r>
            <a:r>
              <a:rPr dirty="0"/>
              <a:t> </a:t>
            </a:r>
            <a:r>
              <a:rPr dirty="0" err="1"/>
              <a:t>liggen</a:t>
            </a:r>
            <a:r>
              <a:rPr dirty="0"/>
              <a:t> nog op </a:t>
            </a:r>
          </a:p>
          <a:p>
            <a:pPr algn="l" defTabSz="457200">
              <a:defRPr sz="1200" b="0">
                <a:latin typeface="Gill Sans Light"/>
                <a:ea typeface="Gill Sans Light"/>
                <a:cs typeface="Gill Sans Light"/>
                <a:sym typeface="Gill Sans Light"/>
              </a:defRPr>
            </a:pPr>
            <a:r>
              <a:rPr dirty="0" err="1"/>
              <a:t>zeer</a:t>
            </a:r>
            <a:r>
              <a:rPr dirty="0"/>
              <a:t> </a:t>
            </a:r>
            <a:r>
              <a:rPr dirty="0" err="1"/>
              <a:t>veel</a:t>
            </a:r>
            <a:r>
              <a:rPr dirty="0"/>
              <a:t> </a:t>
            </a:r>
            <a:r>
              <a:rPr dirty="0" err="1"/>
              <a:t>plaatsen</a:t>
            </a:r>
            <a:r>
              <a:rPr dirty="0"/>
              <a:t> </a:t>
            </a:r>
            <a:r>
              <a:rPr dirty="0" err="1"/>
              <a:t>en</a:t>
            </a:r>
            <a:r>
              <a:rPr dirty="0"/>
              <a:t> </a:t>
            </a:r>
            <a:r>
              <a:rPr dirty="0" err="1"/>
              <a:t>zijn</a:t>
            </a:r>
            <a:r>
              <a:rPr dirty="0"/>
              <a:t> </a:t>
            </a:r>
            <a:r>
              <a:rPr dirty="0" err="1"/>
              <a:t>vergeten</a:t>
            </a:r>
            <a:r>
              <a:rPr dirty="0"/>
              <a:t>. Het is </a:t>
            </a:r>
            <a:r>
              <a:rPr dirty="0" err="1"/>
              <a:t>daarom</a:t>
            </a:r>
            <a:r>
              <a:rPr dirty="0"/>
              <a:t> heel </a:t>
            </a:r>
            <a:r>
              <a:rPr dirty="0" err="1"/>
              <a:t>belangrijk</a:t>
            </a:r>
            <a:r>
              <a:rPr dirty="0"/>
              <a:t> </a:t>
            </a:r>
            <a:r>
              <a:rPr dirty="0" err="1"/>
              <a:t>dat</a:t>
            </a:r>
            <a:r>
              <a:rPr dirty="0"/>
              <a:t> op </a:t>
            </a:r>
            <a:r>
              <a:rPr dirty="0" err="1"/>
              <a:t>een</a:t>
            </a:r>
            <a:endParaRPr dirty="0"/>
          </a:p>
          <a:p>
            <a:pPr algn="l" defTabSz="457200">
              <a:defRPr sz="1200" b="0">
                <a:latin typeface="Gill Sans Light"/>
                <a:ea typeface="Gill Sans Light"/>
                <a:cs typeface="Gill Sans Light"/>
                <a:sym typeface="Gill Sans Light"/>
              </a:defRPr>
            </a:pPr>
            <a:r>
              <a:rPr dirty="0" err="1"/>
              <a:t>locatie</a:t>
            </a:r>
            <a:r>
              <a:rPr dirty="0"/>
              <a:t> </a:t>
            </a:r>
            <a:r>
              <a:rPr dirty="0" err="1"/>
              <a:t>waar</a:t>
            </a:r>
            <a:r>
              <a:rPr dirty="0"/>
              <a:t> </a:t>
            </a:r>
            <a:r>
              <a:rPr dirty="0" err="1"/>
              <a:t>asbestdaken</a:t>
            </a:r>
            <a:r>
              <a:rPr dirty="0"/>
              <a:t> </a:t>
            </a:r>
            <a:r>
              <a:rPr dirty="0" err="1"/>
              <a:t>aanwezig</a:t>
            </a:r>
            <a:r>
              <a:rPr dirty="0"/>
              <a:t> </a:t>
            </a:r>
            <a:r>
              <a:rPr dirty="0" err="1"/>
              <a:t>zijn</a:t>
            </a:r>
            <a:r>
              <a:rPr dirty="0"/>
              <a:t> </a:t>
            </a:r>
            <a:r>
              <a:rPr dirty="0" err="1"/>
              <a:t>geweest</a:t>
            </a:r>
            <a:r>
              <a:rPr dirty="0"/>
              <a:t> </a:t>
            </a:r>
            <a:r>
              <a:rPr dirty="0" err="1"/>
              <a:t>voor</a:t>
            </a:r>
            <a:r>
              <a:rPr dirty="0"/>
              <a:t> het </a:t>
            </a:r>
            <a:r>
              <a:rPr dirty="0" err="1"/>
              <a:t>verlenen</a:t>
            </a:r>
            <a:r>
              <a:rPr dirty="0"/>
              <a:t> van </a:t>
            </a:r>
            <a:r>
              <a:rPr dirty="0" err="1"/>
              <a:t>een</a:t>
            </a:r>
            <a:r>
              <a:rPr dirty="0"/>
              <a:t> </a:t>
            </a:r>
          </a:p>
          <a:p>
            <a:pPr algn="l" defTabSz="457200">
              <a:defRPr sz="1200" b="0">
                <a:latin typeface="Gill Sans Light"/>
                <a:ea typeface="Gill Sans Light"/>
                <a:cs typeface="Gill Sans Light"/>
                <a:sym typeface="Gill Sans Light"/>
              </a:defRPr>
            </a:pPr>
            <a:r>
              <a:rPr dirty="0" err="1"/>
              <a:t>omgevingsvergunning</a:t>
            </a:r>
            <a:r>
              <a:rPr dirty="0"/>
              <a:t> </a:t>
            </a:r>
            <a:r>
              <a:rPr dirty="0" err="1"/>
              <a:t>wonen</a:t>
            </a:r>
            <a:r>
              <a:rPr dirty="0"/>
              <a:t> </a:t>
            </a:r>
            <a:r>
              <a:rPr dirty="0" err="1"/>
              <a:t>vooraf</a:t>
            </a:r>
            <a:r>
              <a:rPr dirty="0"/>
              <a:t> </a:t>
            </a:r>
            <a:r>
              <a:rPr dirty="0" err="1"/>
              <a:t>goed</a:t>
            </a:r>
            <a:r>
              <a:rPr dirty="0"/>
              <a:t> </a:t>
            </a:r>
            <a:r>
              <a:rPr dirty="0" err="1"/>
              <a:t>onderzoek</a:t>
            </a:r>
            <a:r>
              <a:rPr dirty="0"/>
              <a:t> van de </a:t>
            </a:r>
            <a:r>
              <a:rPr dirty="0" err="1"/>
              <a:t>bodem</a:t>
            </a:r>
            <a:r>
              <a:rPr dirty="0"/>
              <a:t> </a:t>
            </a:r>
            <a:r>
              <a:rPr dirty="0" err="1"/>
              <a:t>plaatsvindt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5000" b="0" i="1">
                <a:solidFill>
                  <a:srgbClr val="232323"/>
                </a:solidFill>
                <a:latin typeface="Gill Sans Light"/>
                <a:ea typeface="Gill Sans Light"/>
                <a:cs typeface="Gill Sans Light"/>
                <a:sym typeface="Gill Sans Light"/>
              </a:defRPr>
            </a:pPr>
            <a:r>
              <a:rPr dirty="0"/>
              <a:t> </a:t>
            </a:r>
          </a:p>
        </p:txBody>
      </p:sp>
      <p:pic>
        <p:nvPicPr>
          <p:cNvPr id="241" name="pasted-image.tiff"/>
          <p:cNvPicPr>
            <a:picLocks noChangeAspect="1"/>
          </p:cNvPicPr>
          <p:nvPr/>
        </p:nvPicPr>
        <p:blipFill>
          <a:blip r:embed="rId2">
            <a:extLst/>
          </a:blip>
          <a:stretch>
            <a:fillRect/>
          </a:stretch>
        </p:blipFill>
        <p:spPr>
          <a:xfrm>
            <a:off x="7438768" y="5572395"/>
            <a:ext cx="5569493" cy="4177120"/>
          </a:xfrm>
          <a:prstGeom prst="rect">
            <a:avLst/>
          </a:prstGeom>
          <a:ln w="12700">
            <a:miter lim="400000"/>
          </a:ln>
        </p:spPr>
      </p:pic>
      <p:pic>
        <p:nvPicPr>
          <p:cNvPr id="242" name="Schermafbeelding 2018-11-20 om 14.36.13.png"/>
          <p:cNvPicPr>
            <a:picLocks noChangeAspect="1"/>
          </p:cNvPicPr>
          <p:nvPr/>
        </p:nvPicPr>
        <p:blipFill>
          <a:blip r:embed="rId3">
            <a:extLst/>
          </a:blip>
          <a:stretch>
            <a:fillRect/>
          </a:stretch>
        </p:blipFill>
        <p:spPr>
          <a:xfrm>
            <a:off x="-11708" y="5593005"/>
            <a:ext cx="5729911" cy="4161538"/>
          </a:xfrm>
          <a:prstGeom prst="rect">
            <a:avLst/>
          </a:prstGeom>
          <a:ln w="12700">
            <a:miter lim="400000"/>
          </a:ln>
        </p:spPr>
      </p:pic>
      <p:pic>
        <p:nvPicPr>
          <p:cNvPr id="243"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asted-image.pdf"/>
          <p:cNvPicPr>
            <a:picLocks noChangeAspect="1"/>
          </p:cNvPicPr>
          <p:nvPr/>
        </p:nvPicPr>
        <p:blipFill>
          <a:blip r:embed="rId2">
            <a:extLst/>
          </a:blip>
          <a:stretch>
            <a:fillRect/>
          </a:stretch>
        </p:blipFill>
        <p:spPr>
          <a:xfrm>
            <a:off x="0" y="4934210"/>
            <a:ext cx="6776399" cy="4837488"/>
          </a:xfrm>
          <a:prstGeom prst="rect">
            <a:avLst/>
          </a:prstGeom>
          <a:ln w="12700">
            <a:miter lim="400000"/>
          </a:ln>
        </p:spPr>
      </p:pic>
      <p:sp>
        <p:nvSpPr>
          <p:cNvPr id="246" name="Shape 246"/>
          <p:cNvSpPr/>
          <p:nvPr/>
        </p:nvSpPr>
        <p:spPr>
          <a:xfrm>
            <a:off x="308508" y="698499"/>
            <a:ext cx="10052919" cy="154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5000" b="0" i="1">
                <a:solidFill>
                  <a:srgbClr val="232323"/>
                </a:solidFill>
                <a:latin typeface="Gill Sans Light"/>
                <a:ea typeface="Gill Sans Light"/>
                <a:cs typeface="Gill Sans Light"/>
                <a:sym typeface="Gill Sans Light"/>
              </a:defRPr>
            </a:pPr>
            <a:r>
              <a:t>Problematische gevallen met gevaar voor </a:t>
            </a:r>
          </a:p>
          <a:p>
            <a:pPr algn="l" defTabSz="457200">
              <a:defRPr sz="5000" b="0" i="1">
                <a:solidFill>
                  <a:srgbClr val="232323"/>
                </a:solidFill>
                <a:latin typeface="Gill Sans Light"/>
                <a:ea typeface="Gill Sans Light"/>
                <a:cs typeface="Gill Sans Light"/>
                <a:sym typeface="Gill Sans Light"/>
              </a:defRPr>
            </a:pPr>
            <a:r>
              <a:t>gezondheid en calamiteiten</a:t>
            </a:r>
          </a:p>
        </p:txBody>
      </p:sp>
      <p:pic>
        <p:nvPicPr>
          <p:cNvPr id="247" name="Schermafbeelding 2017-12-05 om 10.27.44.png"/>
          <p:cNvPicPr>
            <a:picLocks noChangeAspect="1"/>
          </p:cNvPicPr>
          <p:nvPr/>
        </p:nvPicPr>
        <p:blipFill>
          <a:blip r:embed="rId3">
            <a:extLst/>
          </a:blip>
          <a:stretch>
            <a:fillRect/>
          </a:stretch>
        </p:blipFill>
        <p:spPr>
          <a:xfrm>
            <a:off x="7164247" y="5739235"/>
            <a:ext cx="5258860" cy="3227438"/>
          </a:xfrm>
          <a:prstGeom prst="rect">
            <a:avLst/>
          </a:prstGeom>
          <a:ln w="12700">
            <a:miter lim="400000"/>
          </a:ln>
        </p:spPr>
      </p:pic>
      <p:sp>
        <p:nvSpPr>
          <p:cNvPr id="248" name="Shape 248"/>
          <p:cNvSpPr/>
          <p:nvPr/>
        </p:nvSpPr>
        <p:spPr>
          <a:xfrm>
            <a:off x="332159" y="2514599"/>
            <a:ext cx="11772455" cy="187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1200" b="0">
                <a:latin typeface="Gill Sans Light"/>
                <a:ea typeface="Gill Sans Light"/>
                <a:cs typeface="Gill Sans Light"/>
                <a:sym typeface="Gill Sans Light"/>
              </a:defRPr>
            </a:pPr>
            <a:r>
              <a:t>In vele gemeenten zullen locaties aanwezig zijn waar actie noodzakelijk is. Als daken er slecht uitzien dan kan de situatie snel verslechteren. Asbestplaten zijn zwaar en uiteindelijk wint de zwaartekracht wat onderstaande foto duidelijk laat zien.</a:t>
            </a:r>
          </a:p>
          <a:p>
            <a:pPr algn="l" defTabSz="457200">
              <a:defRPr sz="1200" b="0">
                <a:latin typeface="Gill Sans Light"/>
                <a:ea typeface="Gill Sans Light"/>
                <a:cs typeface="Gill Sans Light"/>
                <a:sym typeface="Gill Sans Light"/>
              </a:defRPr>
            </a:pPr>
            <a:r>
              <a:t>Het is verstandig om bij daken die in een slechte toestand verkeren onmiddellijk actie te ondernemen.  Niets doen heeft tot gevolg dat de kosten van saneren snel toe zullen nemen en een locatie mogelijk een negatieve waarde gaat krijgen.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Er kan gesproken worden met de eigenaar om de oplossing te genereren. Handhaving is meestal van toepassing. Probleem is vaak dat eigenaren financieel niet in staat zijn om tot een oplossing te komen.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Bij onderstaande foto is een maatwerkoplossing bedacht. Het perceel is kadastraal gesplitst zodat voor het woonhuis een hypotheek verleend kon worden. De nieuwe eigenaren hebben middelen om de voormalige stallen en de verontreinigde grond te gaan saneren.</a:t>
            </a:r>
          </a:p>
        </p:txBody>
      </p:sp>
      <p:pic>
        <p:nvPicPr>
          <p:cNvPr id="249"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p:nvPr/>
        </p:nvSpPr>
        <p:spPr>
          <a:xfrm>
            <a:off x="761057" y="730249"/>
            <a:ext cx="11329170" cy="5118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5000" b="0" i="1">
                <a:solidFill>
                  <a:srgbClr val="232323"/>
                </a:solidFill>
                <a:latin typeface="Gill Sans Light"/>
                <a:ea typeface="Gill Sans Light"/>
                <a:cs typeface="Gill Sans Light"/>
                <a:sym typeface="Gill Sans Light"/>
              </a:defRPr>
            </a:pPr>
            <a:r>
              <a:t>Subsidieregeling</a:t>
            </a:r>
          </a:p>
          <a:p>
            <a:pPr algn="l" defTabSz="457200">
              <a:defRPr sz="5000" b="0" i="1">
                <a:solidFill>
                  <a:srgbClr val="232323"/>
                </a:solidFill>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Juli 2013 tot en met begin 2016 heeft de subsidieregeling asbest eraf en zonnepanelen erop gelopen. Voor Brabant was het te besteden bedrag ruim 3,3 miljoen euro.</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In 2016 heeft Staatsecretaris Dijksma een subsidieregeling van 4,50 per vierkante meter in het leven geroepen. Het totaalbedrag wat beschikbaar werd gesteld was 75 miljoen euro.</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Deze subsidieregeling was bedoeld voor het versnellen van het saneren van de asbestdaken in Nederland.</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 subsidieregeling van 75 miljoen was op 2 november 2018 uitgeput. Noord-Brabant heeft bijzonder goed gebruik gemaakt van deze regeling. Aan het eind van de regeling was de stand </a:t>
            </a:r>
          </a:p>
          <a:p>
            <a:pPr algn="l" defTabSz="457200">
              <a:defRPr sz="1200" b="0">
                <a:latin typeface="Gill Sans Light"/>
                <a:ea typeface="Gill Sans Light"/>
                <a:cs typeface="Gill Sans Light"/>
                <a:sym typeface="Gill Sans Light"/>
              </a:defRPr>
            </a:pPr>
            <a:r>
              <a:t>van zaken dat 27% van het geld ten goede was gekomen van de sanering van de Brabantse asbestdaken.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 subsidieregeling wordt waarschijnlijk opgevolgd door revolverende fondsen waardoor mensen die niet beschikken over voldoende middelen toch kunnen gaan saneren.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Voor de echt niet financierbare gevallen zal mogelijk nog een aparte regeling  ‘ schrijnende gevallen’  in het leven worden geroepen.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5000" b="0" i="1">
                <a:solidFill>
                  <a:srgbClr val="232323"/>
                </a:solidFill>
                <a:latin typeface="Gill Sans Light"/>
                <a:ea typeface="Gill Sans Light"/>
                <a:cs typeface="Gill Sans Light"/>
                <a:sym typeface="Gill Sans Light"/>
              </a:defRPr>
            </a:pPr>
            <a:r>
              <a:t> </a:t>
            </a:r>
          </a:p>
        </p:txBody>
      </p:sp>
      <p:pic>
        <p:nvPicPr>
          <p:cNvPr id="252"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pic>
        <p:nvPicPr>
          <p:cNvPr id="253" name="Schermafbeelding 2019-11-26 om 10.01.53.png"/>
          <p:cNvPicPr>
            <a:picLocks noChangeAspect="1"/>
          </p:cNvPicPr>
          <p:nvPr/>
        </p:nvPicPr>
        <p:blipFill>
          <a:blip r:embed="rId3">
            <a:extLst/>
          </a:blip>
          <a:stretch>
            <a:fillRect/>
          </a:stretch>
        </p:blipFill>
        <p:spPr>
          <a:xfrm>
            <a:off x="4777360" y="4814678"/>
            <a:ext cx="7392862" cy="427192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918108" y="1087695"/>
            <a:ext cx="11182548" cy="145680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5000" b="0" i="1">
                <a:solidFill>
                  <a:srgbClr val="232323"/>
                </a:solidFill>
                <a:latin typeface="Gill Sans Light"/>
                <a:ea typeface="Gill Sans Light"/>
                <a:cs typeface="Gill Sans Light"/>
                <a:sym typeface="Gill Sans Light"/>
              </a:defRPr>
            </a:pPr>
            <a:r>
              <a:rPr sz="4400" dirty="0"/>
              <a:t>Financiering </a:t>
            </a:r>
            <a:r>
              <a:rPr sz="4400" dirty="0" err="1"/>
              <a:t>asbestdaken</a:t>
            </a:r>
            <a:r>
              <a:rPr sz="4400" dirty="0"/>
              <a:t> </a:t>
            </a:r>
            <a:r>
              <a:rPr sz="4400" dirty="0" err="1"/>
              <a:t>ook</a:t>
            </a:r>
            <a:r>
              <a:rPr sz="4400" dirty="0"/>
              <a:t> </a:t>
            </a:r>
            <a:r>
              <a:rPr sz="4400" dirty="0" err="1"/>
              <a:t>voor</a:t>
            </a:r>
            <a:r>
              <a:rPr sz="4400" dirty="0"/>
              <a:t> </a:t>
            </a:r>
            <a:r>
              <a:rPr sz="4400" dirty="0" err="1"/>
              <a:t>mensen</a:t>
            </a:r>
            <a:r>
              <a:rPr sz="4400" dirty="0"/>
              <a:t> </a:t>
            </a:r>
          </a:p>
          <a:p>
            <a:pPr algn="l" defTabSz="457200">
              <a:defRPr sz="5000" b="0" i="1">
                <a:solidFill>
                  <a:srgbClr val="232323"/>
                </a:solidFill>
                <a:latin typeface="Gill Sans Light"/>
                <a:ea typeface="Gill Sans Light"/>
                <a:cs typeface="Gill Sans Light"/>
                <a:sym typeface="Gill Sans Light"/>
              </a:defRPr>
            </a:pPr>
            <a:r>
              <a:rPr sz="4400" dirty="0"/>
              <a:t>die het </a:t>
            </a:r>
            <a:r>
              <a:rPr sz="4400" dirty="0" err="1"/>
              <a:t>niet</a:t>
            </a:r>
            <a:r>
              <a:rPr sz="4400" dirty="0"/>
              <a:t> </a:t>
            </a:r>
            <a:r>
              <a:rPr sz="4400" dirty="0" err="1"/>
              <a:t>kunnen</a:t>
            </a:r>
            <a:r>
              <a:rPr sz="4400" dirty="0"/>
              <a:t> </a:t>
            </a:r>
            <a:r>
              <a:rPr sz="4400" dirty="0" err="1"/>
              <a:t>betalen</a:t>
            </a:r>
            <a:r>
              <a:rPr sz="4400" dirty="0"/>
              <a:t> </a:t>
            </a:r>
          </a:p>
        </p:txBody>
      </p:sp>
      <p:pic>
        <p:nvPicPr>
          <p:cNvPr id="256" name="Schermafbeelding 2018-10-31 om 15.01.10.png"/>
          <p:cNvPicPr>
            <a:picLocks noChangeAspect="1"/>
          </p:cNvPicPr>
          <p:nvPr/>
        </p:nvPicPr>
        <p:blipFill>
          <a:blip r:embed="rId2">
            <a:extLst/>
          </a:blip>
          <a:stretch>
            <a:fillRect/>
          </a:stretch>
        </p:blipFill>
        <p:spPr>
          <a:xfrm>
            <a:off x="8796954" y="3346450"/>
            <a:ext cx="3784601" cy="1701800"/>
          </a:xfrm>
          <a:prstGeom prst="rect">
            <a:avLst/>
          </a:prstGeom>
          <a:ln w="12700">
            <a:miter lim="400000"/>
          </a:ln>
        </p:spPr>
      </p:pic>
      <p:sp>
        <p:nvSpPr>
          <p:cNvPr id="257" name="Shape 257"/>
          <p:cNvSpPr/>
          <p:nvPr/>
        </p:nvSpPr>
        <p:spPr>
          <a:xfrm>
            <a:off x="913457" y="2838449"/>
            <a:ext cx="5548660" cy="5092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Vergelijkbaar met het funderingsherstelfonds zijn fondsen in de maak waarbij de risico-afdekking door Rijk, provincies en/of gemeenten plaats kan gaan vinden.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niet risicodragend deel van het fonds wordt dan gevuld door banken.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Zoals het er nu uitziet gaat het Stimuleringsfonds Volkshuisvesting en een apart op te richten entiteit de leningen verstrekken.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Provincies en gemeenten kunnen participeren aan het fonds met als voorwaarde dat ze een gebiedsinventarisatie uitvoeren.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Provincies krijgen vervolgens ‘trekkingsrecht’  gerelateerd aan het aantal vierkante meters per provincie.</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Er zal waarschijnlijk sprake zijn van een marktconforme rente.</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plan is om met maatwerk-leningen te gaan werken.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5000" b="0" i="1">
                <a:solidFill>
                  <a:srgbClr val="232323"/>
                </a:solidFill>
                <a:latin typeface="Gill Sans Light"/>
                <a:ea typeface="Gill Sans Light"/>
                <a:cs typeface="Gill Sans Light"/>
                <a:sym typeface="Gill Sans Light"/>
              </a:defRPr>
            </a:pPr>
            <a:r>
              <a:t> </a:t>
            </a:r>
          </a:p>
        </p:txBody>
      </p:sp>
      <p:pic>
        <p:nvPicPr>
          <p:cNvPr id="258"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pic>
        <p:nvPicPr>
          <p:cNvPr id="259" name="Schermafbeelding 2019-11-26 om 10.01.23.png"/>
          <p:cNvPicPr>
            <a:picLocks noChangeAspect="1"/>
          </p:cNvPicPr>
          <p:nvPr/>
        </p:nvPicPr>
        <p:blipFill>
          <a:blip r:embed="rId4">
            <a:extLst/>
          </a:blip>
          <a:stretch>
            <a:fillRect/>
          </a:stretch>
        </p:blipFill>
        <p:spPr>
          <a:xfrm>
            <a:off x="6613608" y="5244320"/>
            <a:ext cx="6409251" cy="447630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Schermafbeelding 2018-10-08 om 13.02.51.png"/>
          <p:cNvPicPr>
            <a:picLocks noChangeAspect="1"/>
          </p:cNvPicPr>
          <p:nvPr/>
        </p:nvPicPr>
        <p:blipFill>
          <a:blip r:embed="rId2">
            <a:extLst/>
          </a:blip>
          <a:stretch>
            <a:fillRect/>
          </a:stretch>
        </p:blipFill>
        <p:spPr>
          <a:xfrm>
            <a:off x="8065772" y="2648979"/>
            <a:ext cx="4424319" cy="2144242"/>
          </a:xfrm>
          <a:prstGeom prst="rect">
            <a:avLst/>
          </a:prstGeom>
          <a:ln w="12700">
            <a:miter lim="400000"/>
          </a:ln>
        </p:spPr>
      </p:pic>
      <p:sp>
        <p:nvSpPr>
          <p:cNvPr id="138" name="Shape 138"/>
          <p:cNvSpPr/>
          <p:nvPr/>
        </p:nvSpPr>
        <p:spPr>
          <a:xfrm>
            <a:off x="1338445" y="484320"/>
            <a:ext cx="10857674" cy="85882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5000" b="0" i="1">
                <a:latin typeface="Gill Sans Light"/>
                <a:ea typeface="Gill Sans Light"/>
                <a:cs typeface="Gill Sans Light"/>
                <a:sym typeface="Gill Sans Light"/>
              </a:defRPr>
            </a:pPr>
            <a:r>
              <a:rPr sz="3600" dirty="0" err="1"/>
              <a:t>Waarom</a:t>
            </a:r>
            <a:r>
              <a:rPr sz="3600" dirty="0"/>
              <a:t>?</a:t>
            </a:r>
          </a:p>
          <a:p>
            <a:pPr algn="l" defTabSz="457200">
              <a:defRPr sz="18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Als</a:t>
            </a:r>
            <a:r>
              <a:rPr dirty="0"/>
              <a:t> </a:t>
            </a:r>
            <a:r>
              <a:rPr dirty="0" err="1"/>
              <a:t>een</a:t>
            </a:r>
            <a:r>
              <a:rPr dirty="0"/>
              <a:t> </a:t>
            </a:r>
            <a:r>
              <a:rPr dirty="0" err="1"/>
              <a:t>dak</a:t>
            </a:r>
            <a:r>
              <a:rPr dirty="0"/>
              <a:t> 10 tot 15 </a:t>
            </a:r>
            <a:r>
              <a:rPr dirty="0" err="1"/>
              <a:t>jaar</a:t>
            </a:r>
            <a:r>
              <a:rPr dirty="0"/>
              <a:t> oud is </a:t>
            </a:r>
            <a:r>
              <a:rPr dirty="0" err="1"/>
              <a:t>begint</a:t>
            </a:r>
            <a:r>
              <a:rPr dirty="0"/>
              <a:t> de </a:t>
            </a:r>
            <a:r>
              <a:rPr dirty="0" err="1"/>
              <a:t>verwering</a:t>
            </a:r>
            <a:r>
              <a:rPr dirty="0"/>
              <a:t>. De </a:t>
            </a:r>
            <a:r>
              <a:rPr dirty="0" err="1"/>
              <a:t>situatie</a:t>
            </a:r>
            <a:r>
              <a:rPr dirty="0"/>
              <a:t> nu is </a:t>
            </a:r>
            <a:r>
              <a:rPr dirty="0" err="1"/>
              <a:t>dat</a:t>
            </a:r>
            <a:r>
              <a:rPr dirty="0"/>
              <a:t> de </a:t>
            </a:r>
            <a:r>
              <a:rPr dirty="0" err="1"/>
              <a:t>daken</a:t>
            </a:r>
            <a:r>
              <a:rPr dirty="0"/>
              <a:t> </a:t>
            </a:r>
            <a:r>
              <a:rPr dirty="0" err="1"/>
              <a:t>ver</a:t>
            </a:r>
            <a:r>
              <a:rPr dirty="0"/>
              <a:t> over </a:t>
            </a:r>
            <a:r>
              <a:rPr dirty="0" err="1"/>
              <a:t>hun</a:t>
            </a:r>
            <a:r>
              <a:rPr dirty="0"/>
              <a:t> </a:t>
            </a:r>
            <a:r>
              <a:rPr dirty="0" err="1"/>
              <a:t>houdbaarheidsdatum</a:t>
            </a:r>
            <a:r>
              <a:rPr dirty="0"/>
              <a:t> </a:t>
            </a:r>
            <a:r>
              <a:rPr dirty="0" err="1"/>
              <a:t>heen</a:t>
            </a:r>
            <a:r>
              <a:rPr dirty="0"/>
              <a:t> </a:t>
            </a:r>
            <a:r>
              <a:rPr dirty="0" err="1"/>
              <a:t>zijn</a:t>
            </a:r>
            <a:r>
              <a:rPr dirty="0"/>
              <a:t> </a:t>
            </a:r>
            <a:r>
              <a:rPr dirty="0" err="1"/>
              <a:t>en</a:t>
            </a:r>
            <a:r>
              <a:rPr dirty="0"/>
              <a:t> </a:t>
            </a:r>
            <a:r>
              <a:rPr dirty="0" err="1"/>
              <a:t>dat</a:t>
            </a:r>
            <a:r>
              <a:rPr dirty="0"/>
              <a:t> de </a:t>
            </a:r>
            <a:r>
              <a:rPr dirty="0" err="1"/>
              <a:t>verwering</a:t>
            </a:r>
            <a:r>
              <a:rPr dirty="0"/>
              <a:t> hard </a:t>
            </a:r>
            <a:r>
              <a:rPr dirty="0" err="1"/>
              <a:t>gaat</a:t>
            </a:r>
            <a:r>
              <a:rPr dirty="0"/>
              <a:t>: de </a:t>
            </a:r>
            <a:r>
              <a:rPr dirty="0" err="1"/>
              <a:t>daken</a:t>
            </a:r>
            <a:r>
              <a:rPr dirty="0"/>
              <a:t> </a:t>
            </a:r>
            <a:r>
              <a:rPr dirty="0" err="1"/>
              <a:t>zijn</a:t>
            </a:r>
            <a:r>
              <a:rPr dirty="0"/>
              <a:t> </a:t>
            </a:r>
            <a:r>
              <a:rPr dirty="0" err="1"/>
              <a:t>gewoon</a:t>
            </a:r>
            <a:r>
              <a:rPr dirty="0"/>
              <a:t> </a:t>
            </a:r>
            <a:r>
              <a:rPr dirty="0" err="1"/>
              <a:t>versleten</a:t>
            </a:r>
            <a:r>
              <a:rPr dirty="0"/>
              <a:t> </a:t>
            </a:r>
            <a:r>
              <a:rPr dirty="0" err="1"/>
              <a:t>en</a:t>
            </a:r>
            <a:r>
              <a:rPr dirty="0"/>
              <a:t> </a:t>
            </a:r>
            <a:r>
              <a:rPr dirty="0" err="1"/>
              <a:t>aan</a:t>
            </a:r>
            <a:r>
              <a:rPr dirty="0"/>
              <a:t> </a:t>
            </a:r>
            <a:r>
              <a:rPr dirty="0" err="1"/>
              <a:t>vervanging</a:t>
            </a:r>
            <a:r>
              <a:rPr dirty="0"/>
              <a:t> toe!</a:t>
            </a:r>
            <a:endParaRPr dirty="0">
              <a:latin typeface="Gill Sans SemiBold"/>
              <a:ea typeface="Gill Sans SemiBold"/>
              <a:cs typeface="Gill Sans SemiBold"/>
              <a:sym typeface="Gill Sans SemiBold"/>
            </a:endParaRPr>
          </a:p>
          <a:p>
            <a:pPr algn="l" defTabSz="457200">
              <a:defRPr sz="1200" b="0">
                <a:latin typeface="Gill Sans Light"/>
                <a:ea typeface="Gill Sans Light"/>
                <a:cs typeface="Gill Sans Light"/>
                <a:sym typeface="Gill Sans Light"/>
              </a:defRPr>
            </a:pPr>
            <a:endParaRPr dirty="0">
              <a:latin typeface="Gill Sans SemiBold"/>
              <a:ea typeface="Gill Sans SemiBold"/>
              <a:cs typeface="Gill Sans SemiBold"/>
              <a:sym typeface="Gill Sans SemiBold"/>
            </a:endParaRPr>
          </a:p>
          <a:p>
            <a:pPr algn="l" defTabSz="457200">
              <a:defRPr sz="1200" b="0">
                <a:latin typeface="Gill Sans Light"/>
                <a:ea typeface="Gill Sans Light"/>
                <a:cs typeface="Gill Sans Light"/>
                <a:sym typeface="Gill Sans Light"/>
              </a:defRPr>
            </a:pPr>
            <a:r>
              <a:rPr dirty="0"/>
              <a:t>De </a:t>
            </a:r>
            <a:r>
              <a:rPr dirty="0" err="1"/>
              <a:t>risico’s</a:t>
            </a:r>
            <a:r>
              <a:rPr dirty="0"/>
              <a:t> met </a:t>
            </a:r>
            <a:r>
              <a:rPr dirty="0" err="1"/>
              <a:t>betrekking</a:t>
            </a:r>
            <a:r>
              <a:rPr dirty="0"/>
              <a:t> tot het in </a:t>
            </a:r>
            <a:r>
              <a:rPr dirty="0" err="1"/>
              <a:t>bezit</a:t>
            </a:r>
            <a:r>
              <a:rPr dirty="0"/>
              <a:t> </a:t>
            </a:r>
            <a:r>
              <a:rPr dirty="0" err="1"/>
              <a:t>hebben</a:t>
            </a:r>
            <a:r>
              <a:rPr dirty="0"/>
              <a:t> van </a:t>
            </a:r>
            <a:r>
              <a:rPr dirty="0" err="1"/>
              <a:t>een</a:t>
            </a:r>
            <a:r>
              <a:rPr dirty="0"/>
              <a:t> </a:t>
            </a:r>
            <a:r>
              <a:rPr dirty="0" err="1"/>
              <a:t>asbestdak</a:t>
            </a:r>
            <a:r>
              <a:rPr dirty="0"/>
              <a:t> </a:t>
            </a:r>
            <a:r>
              <a:rPr dirty="0" err="1"/>
              <a:t>nemen</a:t>
            </a:r>
            <a:r>
              <a:rPr dirty="0"/>
              <a:t> </a:t>
            </a:r>
            <a:r>
              <a:rPr dirty="0" err="1"/>
              <a:t>zowel</a:t>
            </a:r>
            <a:r>
              <a:rPr dirty="0"/>
              <a:t> </a:t>
            </a:r>
            <a:r>
              <a:rPr dirty="0" err="1"/>
              <a:t>voor</a:t>
            </a:r>
            <a:r>
              <a:rPr dirty="0"/>
              <a:t> </a:t>
            </a:r>
            <a:r>
              <a:rPr dirty="0" err="1"/>
              <a:t>eigenaren</a:t>
            </a:r>
            <a:r>
              <a:rPr dirty="0"/>
              <a:t> </a:t>
            </a:r>
            <a:r>
              <a:rPr dirty="0" err="1"/>
              <a:t>als</a:t>
            </a:r>
            <a:r>
              <a:rPr dirty="0"/>
              <a:t> de </a:t>
            </a:r>
            <a:r>
              <a:rPr dirty="0" err="1"/>
              <a:t>omgeving</a:t>
            </a:r>
            <a:r>
              <a:rPr dirty="0"/>
              <a:t> toe. Oude </a:t>
            </a:r>
            <a:r>
              <a:rPr dirty="0" err="1"/>
              <a:t>daken</a:t>
            </a:r>
            <a:r>
              <a:rPr dirty="0"/>
              <a:t> </a:t>
            </a:r>
            <a:r>
              <a:rPr dirty="0" err="1"/>
              <a:t>verpulveren</a:t>
            </a:r>
            <a:r>
              <a:rPr dirty="0"/>
              <a:t> </a:t>
            </a:r>
            <a:r>
              <a:rPr dirty="0" err="1"/>
              <a:t>geleidelijk</a:t>
            </a:r>
            <a:r>
              <a:rPr dirty="0"/>
              <a:t> </a:t>
            </a:r>
            <a:r>
              <a:rPr dirty="0" err="1"/>
              <a:t>waarbij</a:t>
            </a:r>
            <a:r>
              <a:rPr dirty="0"/>
              <a:t> </a:t>
            </a:r>
            <a:r>
              <a:rPr dirty="0" err="1"/>
              <a:t>asbestvezels</a:t>
            </a:r>
            <a:r>
              <a:rPr dirty="0"/>
              <a:t> </a:t>
            </a:r>
            <a:r>
              <a:rPr dirty="0" err="1"/>
              <a:t>vrijkomen</a:t>
            </a:r>
            <a:r>
              <a:rPr dirty="0"/>
              <a:t>.</a:t>
            </a:r>
          </a:p>
          <a:p>
            <a:pPr marR="3280590" algn="l" defTabSz="449580">
              <a:lnSpc>
                <a:spcPct val="120000"/>
              </a:lnSpc>
              <a:spcBef>
                <a:spcPts val="900"/>
              </a:spcBef>
              <a:defRPr sz="1000" b="0">
                <a:latin typeface="Hoefler Text"/>
                <a:ea typeface="Hoefler Text"/>
                <a:cs typeface="Hoefler Text"/>
                <a:sym typeface="Hoefler Text"/>
              </a:defRPr>
            </a:pPr>
            <a:endParaRPr dirty="0"/>
          </a:p>
          <a:p>
            <a:pPr algn="l" defTabSz="457200">
              <a:defRPr sz="5000" b="0" i="1">
                <a:latin typeface="Gill Sans Light"/>
                <a:ea typeface="Gill Sans Light"/>
                <a:cs typeface="Gill Sans Light"/>
                <a:sym typeface="Gill Sans Light"/>
              </a:defRPr>
            </a:pPr>
            <a:endParaRPr dirty="0"/>
          </a:p>
          <a:p>
            <a:pPr algn="l" defTabSz="457200">
              <a:defRPr sz="5000" b="0" i="1">
                <a:latin typeface="Gill Sans Light"/>
                <a:ea typeface="Gill Sans Light"/>
                <a:cs typeface="Gill Sans Light"/>
                <a:sym typeface="Gill Sans Light"/>
              </a:defRPr>
            </a:pPr>
            <a:endParaRPr dirty="0"/>
          </a:p>
          <a:p>
            <a:pPr algn="l" defTabSz="457200">
              <a:defRPr sz="5000" b="0" i="1">
                <a:latin typeface="Gill Sans Light"/>
                <a:ea typeface="Gill Sans Light"/>
                <a:cs typeface="Gill Sans Light"/>
                <a:sym typeface="Gill Sans Light"/>
              </a:defRPr>
            </a:pPr>
            <a:r>
              <a:rPr sz="3600" dirty="0" err="1"/>
              <a:t>Speerpunt</a:t>
            </a:r>
            <a:r>
              <a:rPr sz="3600" dirty="0"/>
              <a:t> </a:t>
            </a:r>
            <a:r>
              <a:rPr sz="3600" dirty="0" err="1"/>
              <a:t>asbestdaken</a:t>
            </a:r>
            <a:endParaRPr sz="3600"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In Noord-Brabant is de </a:t>
            </a:r>
            <a:r>
              <a:rPr dirty="0" err="1"/>
              <a:t>verwijdering</a:t>
            </a:r>
            <a:r>
              <a:rPr dirty="0"/>
              <a:t> van </a:t>
            </a:r>
            <a:r>
              <a:rPr dirty="0" err="1"/>
              <a:t>asbestdaken</a:t>
            </a:r>
            <a:r>
              <a:rPr dirty="0"/>
              <a:t> </a:t>
            </a:r>
            <a:r>
              <a:rPr dirty="0" err="1"/>
              <a:t>een</a:t>
            </a:r>
            <a:r>
              <a:rPr dirty="0"/>
              <a:t> </a:t>
            </a:r>
            <a:r>
              <a:rPr dirty="0" err="1"/>
              <a:t>speerpunt</a:t>
            </a:r>
            <a:r>
              <a:rPr dirty="0"/>
              <a:t> van het </a:t>
            </a:r>
            <a:r>
              <a:rPr dirty="0" err="1"/>
              <a:t>Bestuurlijk</a:t>
            </a:r>
            <a:r>
              <a:rPr dirty="0"/>
              <a:t> Platform </a:t>
            </a:r>
            <a:r>
              <a:rPr dirty="0" err="1"/>
              <a:t>Omgevingsrecht</a:t>
            </a:r>
            <a:r>
              <a:rPr dirty="0"/>
              <a:t>.</a:t>
            </a:r>
          </a:p>
          <a:p>
            <a:pPr algn="l" defTabSz="457200">
              <a:defRPr sz="1200" b="0">
                <a:latin typeface="Gill Sans Light"/>
                <a:ea typeface="Gill Sans Light"/>
                <a:cs typeface="Gill Sans Light"/>
                <a:sym typeface="Gill Sans Light"/>
              </a:defRPr>
            </a:pPr>
            <a:r>
              <a:rPr dirty="0" err="1"/>
              <a:t>Er</a:t>
            </a:r>
            <a:r>
              <a:rPr dirty="0"/>
              <a:t> </a:t>
            </a:r>
            <a:r>
              <a:rPr dirty="0" err="1"/>
              <a:t>wordt</a:t>
            </a:r>
            <a:r>
              <a:rPr dirty="0"/>
              <a:t> </a:t>
            </a:r>
            <a:r>
              <a:rPr dirty="0" err="1"/>
              <a:t>ingezet</a:t>
            </a:r>
            <a:r>
              <a:rPr dirty="0"/>
              <a:t> op het </a:t>
            </a:r>
            <a:r>
              <a:rPr dirty="0" err="1"/>
              <a:t>zoveel</a:t>
            </a:r>
            <a:r>
              <a:rPr dirty="0"/>
              <a:t> </a:t>
            </a:r>
            <a:r>
              <a:rPr dirty="0" err="1"/>
              <a:t>mogelijk</a:t>
            </a:r>
            <a:r>
              <a:rPr dirty="0"/>
              <a:t> </a:t>
            </a:r>
            <a:r>
              <a:rPr dirty="0" err="1"/>
              <a:t>stimuleren</a:t>
            </a:r>
            <a:r>
              <a:rPr dirty="0"/>
              <a:t> van </a:t>
            </a:r>
            <a:r>
              <a:rPr dirty="0" err="1"/>
              <a:t>een</a:t>
            </a:r>
            <a:r>
              <a:rPr dirty="0"/>
              <a:t> </a:t>
            </a:r>
            <a:r>
              <a:rPr dirty="0" err="1"/>
              <a:t>spoedige</a:t>
            </a:r>
            <a:r>
              <a:rPr dirty="0"/>
              <a:t> </a:t>
            </a:r>
            <a:r>
              <a:rPr dirty="0" err="1"/>
              <a:t>verwijdering</a:t>
            </a:r>
            <a:r>
              <a:rPr dirty="0"/>
              <a:t> </a:t>
            </a:r>
            <a:r>
              <a:rPr dirty="0" err="1"/>
              <a:t>en</a:t>
            </a:r>
            <a:r>
              <a:rPr dirty="0"/>
              <a:t> </a:t>
            </a:r>
            <a:r>
              <a:rPr dirty="0" err="1"/>
              <a:t>anderzijds</a:t>
            </a:r>
            <a:r>
              <a:rPr dirty="0"/>
              <a:t> op </a:t>
            </a:r>
            <a:r>
              <a:rPr dirty="0" err="1"/>
              <a:t>preventief</a:t>
            </a:r>
            <a:r>
              <a:rPr dirty="0"/>
              <a:t> </a:t>
            </a:r>
            <a:r>
              <a:rPr dirty="0" err="1"/>
              <a:t>toezicht</a:t>
            </a:r>
            <a:r>
              <a:rPr dirty="0"/>
              <a:t> </a:t>
            </a:r>
            <a:r>
              <a:rPr dirty="0" err="1"/>
              <a:t>en</a:t>
            </a:r>
            <a:r>
              <a:rPr dirty="0"/>
              <a:t> </a:t>
            </a:r>
            <a:r>
              <a:rPr dirty="0" err="1"/>
              <a:t>daar</a:t>
            </a:r>
            <a:r>
              <a:rPr dirty="0"/>
              <a:t> </a:t>
            </a:r>
            <a:r>
              <a:rPr dirty="0" err="1"/>
              <a:t>waar</a:t>
            </a:r>
            <a:r>
              <a:rPr dirty="0"/>
              <a:t> </a:t>
            </a:r>
            <a:r>
              <a:rPr dirty="0" err="1"/>
              <a:t>noodzakelijk</a:t>
            </a:r>
            <a:r>
              <a:rPr dirty="0"/>
              <a:t> </a:t>
            </a:r>
            <a:r>
              <a:rPr dirty="0" err="1"/>
              <a:t>handhaving</a:t>
            </a:r>
            <a:r>
              <a:rPr dirty="0"/>
              <a:t>. </a:t>
            </a:r>
            <a:r>
              <a:rPr dirty="0" err="1"/>
              <a:t>Deze</a:t>
            </a:r>
            <a:r>
              <a:rPr dirty="0"/>
              <a:t> </a:t>
            </a:r>
            <a:r>
              <a:rPr dirty="0" err="1"/>
              <a:t>werkwijze</a:t>
            </a:r>
            <a:r>
              <a:rPr dirty="0"/>
              <a:t> </a:t>
            </a:r>
            <a:r>
              <a:rPr dirty="0" err="1"/>
              <a:t>zal</a:t>
            </a:r>
            <a:r>
              <a:rPr dirty="0"/>
              <a:t> de </a:t>
            </a:r>
            <a:r>
              <a:rPr dirty="0" err="1"/>
              <a:t>kosten</a:t>
            </a:r>
            <a:r>
              <a:rPr dirty="0"/>
              <a:t> die </a:t>
            </a:r>
            <a:r>
              <a:rPr dirty="0" err="1"/>
              <a:t>gemeenten</a:t>
            </a:r>
            <a:r>
              <a:rPr dirty="0"/>
              <a:t> </a:t>
            </a:r>
            <a:r>
              <a:rPr dirty="0" err="1"/>
              <a:t>moeten</a:t>
            </a:r>
            <a:r>
              <a:rPr dirty="0"/>
              <a:t> </a:t>
            </a:r>
            <a:r>
              <a:rPr dirty="0" err="1"/>
              <a:t>maken</a:t>
            </a:r>
            <a:r>
              <a:rPr dirty="0"/>
              <a:t> </a:t>
            </a:r>
            <a:r>
              <a:rPr dirty="0" err="1"/>
              <a:t>voor</a:t>
            </a:r>
            <a:r>
              <a:rPr dirty="0"/>
              <a:t> de </a:t>
            </a:r>
            <a:r>
              <a:rPr dirty="0" err="1"/>
              <a:t>verwijdering</a:t>
            </a:r>
            <a:r>
              <a:rPr dirty="0"/>
              <a:t> van de </a:t>
            </a:r>
            <a:r>
              <a:rPr dirty="0" err="1"/>
              <a:t>asbestdaken</a:t>
            </a:r>
            <a:r>
              <a:rPr dirty="0"/>
              <a:t> </a:t>
            </a:r>
            <a:r>
              <a:rPr dirty="0" err="1"/>
              <a:t>zoveel</a:t>
            </a:r>
            <a:r>
              <a:rPr dirty="0"/>
              <a:t> </a:t>
            </a:r>
            <a:r>
              <a:rPr dirty="0" err="1"/>
              <a:t>mogelijk</a:t>
            </a:r>
            <a:r>
              <a:rPr dirty="0"/>
              <a:t> </a:t>
            </a:r>
            <a:r>
              <a:rPr dirty="0" err="1"/>
              <a:t>verminderen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Naast</a:t>
            </a:r>
            <a:r>
              <a:rPr dirty="0"/>
              <a:t> het </a:t>
            </a:r>
            <a:r>
              <a:rPr dirty="0" err="1"/>
              <a:t>speerpunt</a:t>
            </a:r>
            <a:r>
              <a:rPr dirty="0"/>
              <a:t> </a:t>
            </a:r>
            <a:r>
              <a:rPr dirty="0" err="1"/>
              <a:t>asbestdaken</a:t>
            </a:r>
            <a:r>
              <a:rPr dirty="0"/>
              <a:t> </a:t>
            </a:r>
            <a:r>
              <a:rPr dirty="0" err="1"/>
              <a:t>lopen</a:t>
            </a:r>
            <a:r>
              <a:rPr dirty="0"/>
              <a:t> </a:t>
            </a:r>
            <a:r>
              <a:rPr dirty="0" err="1"/>
              <a:t>er</a:t>
            </a:r>
            <a:r>
              <a:rPr dirty="0"/>
              <a:t> in Noord-Brabant nog </a:t>
            </a:r>
            <a:r>
              <a:rPr dirty="0" err="1"/>
              <a:t>andere</a:t>
            </a:r>
            <a:r>
              <a:rPr dirty="0"/>
              <a:t> </a:t>
            </a:r>
            <a:r>
              <a:rPr dirty="0" err="1"/>
              <a:t>projecten</a:t>
            </a:r>
            <a:r>
              <a:rPr dirty="0"/>
              <a:t> </a:t>
            </a:r>
            <a:r>
              <a:rPr dirty="0" err="1"/>
              <a:t>waar</a:t>
            </a:r>
            <a:r>
              <a:rPr dirty="0"/>
              <a:t> het </a:t>
            </a:r>
            <a:r>
              <a:rPr dirty="0" err="1"/>
              <a:t>verwijderen</a:t>
            </a:r>
            <a:r>
              <a:rPr dirty="0"/>
              <a:t> van </a:t>
            </a:r>
            <a:r>
              <a:rPr dirty="0" err="1"/>
              <a:t>asbestdaken</a:t>
            </a:r>
            <a:r>
              <a:rPr dirty="0"/>
              <a:t> </a:t>
            </a:r>
            <a:r>
              <a:rPr dirty="0" err="1"/>
              <a:t>een</a:t>
            </a:r>
            <a:r>
              <a:rPr dirty="0"/>
              <a:t> </a:t>
            </a:r>
            <a:r>
              <a:rPr dirty="0" err="1"/>
              <a:t>belangrijke</a:t>
            </a:r>
            <a:r>
              <a:rPr dirty="0"/>
              <a:t> </a:t>
            </a:r>
            <a:r>
              <a:rPr dirty="0" err="1"/>
              <a:t>rol</a:t>
            </a:r>
            <a:r>
              <a:rPr dirty="0"/>
              <a:t> </a:t>
            </a:r>
            <a:r>
              <a:rPr dirty="0" err="1"/>
              <a:t>speelt</a:t>
            </a:r>
            <a:r>
              <a:rPr dirty="0"/>
              <a:t>, </a:t>
            </a:r>
            <a:r>
              <a:rPr dirty="0" err="1"/>
              <a:t>namelijk</a:t>
            </a:r>
            <a:r>
              <a:rPr dirty="0"/>
              <a:t>:</a:t>
            </a:r>
          </a:p>
          <a:p>
            <a:pPr algn="l" defTabSz="457200">
              <a:defRPr sz="1200" b="0">
                <a:latin typeface="Gill Sans Light"/>
                <a:ea typeface="Gill Sans Light"/>
                <a:cs typeface="Gill Sans Light"/>
                <a:sym typeface="Gill Sans Light"/>
              </a:defRPr>
            </a:pPr>
            <a:r>
              <a:rPr dirty="0"/>
              <a:t>VAB-</a:t>
            </a:r>
            <a:r>
              <a:rPr dirty="0" err="1"/>
              <a:t>impuls</a:t>
            </a:r>
            <a:r>
              <a:rPr dirty="0"/>
              <a:t>, </a:t>
            </a:r>
            <a:r>
              <a:rPr dirty="0" err="1"/>
              <a:t>Transitie</a:t>
            </a:r>
            <a:r>
              <a:rPr dirty="0"/>
              <a:t> </a:t>
            </a:r>
            <a:r>
              <a:rPr dirty="0" err="1"/>
              <a:t>veehouderij</a:t>
            </a:r>
            <a:r>
              <a:rPr dirty="0"/>
              <a:t>, </a:t>
            </a:r>
            <a:r>
              <a:rPr dirty="0" err="1"/>
              <a:t>Intensivering</a:t>
            </a:r>
            <a:r>
              <a:rPr dirty="0"/>
              <a:t> </a:t>
            </a:r>
            <a:r>
              <a:rPr dirty="0" err="1"/>
              <a:t>Toezicht</a:t>
            </a:r>
            <a:r>
              <a:rPr dirty="0"/>
              <a:t> </a:t>
            </a:r>
            <a:r>
              <a:rPr dirty="0" err="1"/>
              <a:t>Veehouderij</a:t>
            </a:r>
            <a:r>
              <a:rPr dirty="0"/>
              <a:t> </a:t>
            </a:r>
            <a:r>
              <a:rPr dirty="0" err="1"/>
              <a:t>en</a:t>
            </a:r>
            <a:r>
              <a:rPr dirty="0"/>
              <a:t> de  </a:t>
            </a:r>
            <a:r>
              <a:rPr dirty="0" err="1"/>
              <a:t>provinciale</a:t>
            </a:r>
            <a:r>
              <a:rPr dirty="0"/>
              <a:t> </a:t>
            </a:r>
            <a:r>
              <a:rPr dirty="0" err="1" smtClean="0"/>
              <a:t>publiekscampagne</a:t>
            </a:r>
            <a:r>
              <a:rPr lang="nl-NL" dirty="0" smtClean="0"/>
              <a:t> samen</a:t>
            </a:r>
            <a:r>
              <a:rPr dirty="0" smtClean="0"/>
              <a:t> </a:t>
            </a:r>
            <a:r>
              <a:rPr dirty="0" err="1"/>
              <a:t>tegen</a:t>
            </a:r>
            <a:r>
              <a:rPr dirty="0"/>
              <a:t> </a:t>
            </a:r>
            <a:r>
              <a:rPr dirty="0" err="1"/>
              <a:t>dumpen</a:t>
            </a:r>
            <a:r>
              <a:rPr dirty="0"/>
              <a:t>.</a:t>
            </a:r>
          </a:p>
          <a:p>
            <a:pPr marR="3280590" algn="l" defTabSz="449580">
              <a:lnSpc>
                <a:spcPct val="120000"/>
              </a:lnSpc>
              <a:spcBef>
                <a:spcPts val="900"/>
              </a:spcBef>
              <a:defRPr sz="900" b="0">
                <a:latin typeface="Hoefler Text"/>
                <a:ea typeface="Hoefler Text"/>
                <a:cs typeface="Hoefler Text"/>
                <a:sym typeface="Hoefler Text"/>
              </a:defRPr>
            </a:pPr>
            <a:endParaRPr dirty="0"/>
          </a:p>
          <a:p>
            <a:pPr marR="3463469" algn="l" defTabSz="449580">
              <a:defRPr sz="1200">
                <a:solidFill>
                  <a:srgbClr val="00A9FF"/>
                </a:solidFill>
                <a:latin typeface="Calibri"/>
                <a:ea typeface="Calibri"/>
                <a:cs typeface="Calibri"/>
                <a:sym typeface="Calibri"/>
              </a:defRPr>
            </a:pPr>
            <a:r>
              <a:rPr sz="3600" b="0" i="1" dirty="0">
                <a:solidFill>
                  <a:srgbClr val="000000"/>
                </a:solidFill>
                <a:latin typeface="Gill Sans Light"/>
                <a:ea typeface="Gill Sans Light"/>
                <a:cs typeface="Gill Sans Light"/>
                <a:sym typeface="Gill Sans Light"/>
              </a:rPr>
              <a:t>Taken </a:t>
            </a:r>
            <a:r>
              <a:rPr sz="3600" b="0" i="1" dirty="0" err="1" smtClean="0">
                <a:solidFill>
                  <a:srgbClr val="000000"/>
                </a:solidFill>
                <a:latin typeface="Gill Sans Light"/>
                <a:ea typeface="Gill Sans Light"/>
                <a:cs typeface="Gill Sans Light"/>
                <a:sym typeface="Gill Sans Light"/>
              </a:rPr>
              <a:t>en</a:t>
            </a:r>
            <a:r>
              <a:rPr lang="nl-NL" sz="3600" b="0" i="1" dirty="0">
                <a:latin typeface="Gill Sans Light"/>
                <a:ea typeface="Gill Sans Light"/>
                <a:cs typeface="Gill Sans Light"/>
                <a:sym typeface="Gill Sans Light"/>
              </a:rPr>
              <a:t> </a:t>
            </a:r>
            <a:r>
              <a:rPr sz="3600" b="0" i="1" dirty="0" err="1" smtClean="0">
                <a:solidFill>
                  <a:srgbClr val="000000"/>
                </a:solidFill>
                <a:latin typeface="Gill Sans Light"/>
                <a:ea typeface="Gill Sans Light"/>
                <a:cs typeface="Gill Sans Light"/>
                <a:sym typeface="Gill Sans Light"/>
              </a:rPr>
              <a:t>verantwoordelijkheden</a:t>
            </a:r>
            <a:r>
              <a:rPr sz="3600" b="0" i="1" dirty="0" smtClean="0">
                <a:solidFill>
                  <a:srgbClr val="000000"/>
                </a:solidFill>
                <a:latin typeface="Gill Sans Light"/>
                <a:ea typeface="Gill Sans Light"/>
                <a:cs typeface="Gill Sans Light"/>
                <a:sym typeface="Gill Sans Light"/>
              </a:rPr>
              <a:t> </a:t>
            </a:r>
            <a:endParaRPr sz="3600" b="0" dirty="0">
              <a:solidFill>
                <a:srgbClr val="000000"/>
              </a:solidFill>
              <a:latin typeface="Gill Sans Light"/>
              <a:ea typeface="Gill Sans Light"/>
              <a:cs typeface="Gill Sans Light"/>
              <a:sym typeface="Gill Sans Light"/>
            </a:endParaRPr>
          </a:p>
          <a:p>
            <a:pPr algn="l" defTabSz="457200">
              <a:defRPr sz="1200" b="0">
                <a:latin typeface="Gill Sans Light"/>
                <a:ea typeface="Gill Sans Light"/>
                <a:cs typeface="Gill Sans Light"/>
                <a:sym typeface="Gill Sans Light"/>
              </a:defRPr>
            </a:pPr>
            <a:r>
              <a:rPr dirty="0"/>
              <a:t>De </a:t>
            </a:r>
            <a:r>
              <a:rPr dirty="0" err="1"/>
              <a:t>eigenaren</a:t>
            </a:r>
            <a:r>
              <a:rPr dirty="0"/>
              <a:t> van de </a:t>
            </a:r>
            <a:r>
              <a:rPr dirty="0" err="1"/>
              <a:t>asbestdaken</a:t>
            </a:r>
            <a:r>
              <a:rPr dirty="0"/>
              <a:t> </a:t>
            </a:r>
            <a:r>
              <a:rPr dirty="0" err="1"/>
              <a:t>zijn</a:t>
            </a:r>
            <a:r>
              <a:rPr dirty="0"/>
              <a:t> </a:t>
            </a:r>
            <a:r>
              <a:rPr dirty="0" err="1"/>
              <a:t>verantwoordelijk</a:t>
            </a:r>
            <a:r>
              <a:rPr dirty="0"/>
              <a:t> </a:t>
            </a:r>
            <a:r>
              <a:rPr dirty="0" err="1"/>
              <a:t>voor</a:t>
            </a:r>
            <a:r>
              <a:rPr dirty="0"/>
              <a:t> de </a:t>
            </a:r>
            <a:r>
              <a:rPr dirty="0" err="1"/>
              <a:t>verwijdering</a:t>
            </a:r>
            <a:r>
              <a:rPr dirty="0"/>
              <a:t> van het asbest. </a:t>
            </a:r>
          </a:p>
          <a:p>
            <a:pPr algn="l" defTabSz="457200">
              <a:defRPr sz="1200" b="0">
                <a:latin typeface="Gill Sans Light"/>
                <a:ea typeface="Gill Sans Light"/>
                <a:cs typeface="Gill Sans Light"/>
                <a:sym typeface="Gill Sans Light"/>
              </a:defRPr>
            </a:pPr>
            <a:r>
              <a:rPr dirty="0"/>
              <a:t>De </a:t>
            </a:r>
            <a:r>
              <a:rPr dirty="0" err="1"/>
              <a:t>gemeente</a:t>
            </a:r>
            <a:r>
              <a:rPr dirty="0"/>
              <a:t> </a:t>
            </a:r>
            <a:r>
              <a:rPr dirty="0" err="1"/>
              <a:t>heeft</a:t>
            </a:r>
            <a:r>
              <a:rPr dirty="0"/>
              <a:t> </a:t>
            </a:r>
            <a:r>
              <a:rPr dirty="0" err="1"/>
              <a:t>een</a:t>
            </a:r>
            <a:r>
              <a:rPr dirty="0"/>
              <a:t> </a:t>
            </a:r>
            <a:r>
              <a:rPr dirty="0" err="1"/>
              <a:t>handhavende</a:t>
            </a:r>
            <a:r>
              <a:rPr dirty="0"/>
              <a:t> </a:t>
            </a:r>
            <a:r>
              <a:rPr dirty="0" err="1"/>
              <a:t>rol</a:t>
            </a:r>
            <a:r>
              <a:rPr dirty="0"/>
              <a:t> </a:t>
            </a:r>
            <a:r>
              <a:rPr dirty="0" err="1"/>
              <a:t>bij</a:t>
            </a:r>
            <a:r>
              <a:rPr dirty="0"/>
              <a:t> nu al </a:t>
            </a:r>
            <a:r>
              <a:rPr dirty="0" err="1"/>
              <a:t>slechte</a:t>
            </a:r>
            <a:r>
              <a:rPr dirty="0"/>
              <a:t> </a:t>
            </a:r>
            <a:r>
              <a:rPr dirty="0" err="1"/>
              <a:t>asbestdaken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Gemeenten</a:t>
            </a:r>
            <a:r>
              <a:rPr dirty="0"/>
              <a:t> </a:t>
            </a:r>
            <a:r>
              <a:rPr dirty="0" err="1"/>
              <a:t>kunnen</a:t>
            </a:r>
            <a:r>
              <a:rPr dirty="0"/>
              <a:t> </a:t>
            </a:r>
            <a:r>
              <a:rPr dirty="0" err="1"/>
              <a:t>actief</a:t>
            </a:r>
            <a:r>
              <a:rPr dirty="0"/>
              <a:t> </a:t>
            </a:r>
            <a:r>
              <a:rPr dirty="0" err="1"/>
              <a:t>zijn</a:t>
            </a:r>
            <a:r>
              <a:rPr dirty="0"/>
              <a:t> op het </a:t>
            </a:r>
            <a:r>
              <a:rPr dirty="0" err="1"/>
              <a:t>gebied</a:t>
            </a:r>
            <a:r>
              <a:rPr dirty="0"/>
              <a:t> van </a:t>
            </a:r>
            <a:r>
              <a:rPr dirty="0" err="1"/>
              <a:t>communicatie</a:t>
            </a:r>
            <a:r>
              <a:rPr dirty="0"/>
              <a:t>, </a:t>
            </a:r>
            <a:r>
              <a:rPr dirty="0" err="1" smtClean="0"/>
              <a:t>informatiever</a:t>
            </a:r>
            <a:r>
              <a:rPr lang="nl-NL" dirty="0" smtClean="0"/>
              <a:t>s</a:t>
            </a:r>
            <a:r>
              <a:rPr dirty="0" smtClean="0"/>
              <a:t>trekking</a:t>
            </a:r>
            <a:r>
              <a:rPr dirty="0"/>
              <a:t>, </a:t>
            </a:r>
            <a:r>
              <a:rPr lang="nl-NL" sz="1200" b="0" dirty="0" smtClean="0">
                <a:sym typeface="Gill Sans Light"/>
              </a:rPr>
              <a:t>inventarisatie</a:t>
            </a:r>
            <a:r>
              <a:rPr lang="nl-NL" sz="1200" b="0" dirty="0">
                <a:sym typeface="Gill Sans Light"/>
              </a:rPr>
              <a:t>, monitoring en faciliteren van de asbestdakenverwijdering </a:t>
            </a:r>
            <a:r>
              <a:rPr dirty="0" smtClean="0"/>
              <a:t>van </a:t>
            </a:r>
            <a:r>
              <a:rPr dirty="0"/>
              <a:t>dakeigenaren die </a:t>
            </a:r>
            <a:r>
              <a:rPr dirty="0" err="1"/>
              <a:t>hun</a:t>
            </a:r>
            <a:r>
              <a:rPr dirty="0"/>
              <a:t> </a:t>
            </a:r>
            <a:r>
              <a:rPr dirty="0" err="1"/>
              <a:t>daken</a:t>
            </a:r>
            <a:r>
              <a:rPr dirty="0"/>
              <a:t> </a:t>
            </a:r>
            <a:r>
              <a:rPr dirty="0" err="1"/>
              <a:t>verwijderen</a:t>
            </a:r>
            <a:r>
              <a:rPr dirty="0" smtClean="0"/>
              <a:t>.</a:t>
            </a:r>
            <a:endParaRPr lang="nl-NL" dirty="0" smtClean="0"/>
          </a:p>
          <a:p>
            <a:pPr algn="l" defTabSz="457200">
              <a:defRPr sz="1200" b="0">
                <a:latin typeface="Gill Sans Light"/>
                <a:ea typeface="Gill Sans Light"/>
                <a:cs typeface="Gill Sans Light"/>
                <a:sym typeface="Gill Sans Light"/>
              </a:defRPr>
            </a:pPr>
            <a:r>
              <a:rPr lang="nl-NL" sz="1200" b="0" dirty="0" smtClean="0">
                <a:sym typeface="Gill Sans Light"/>
              </a:rPr>
              <a:t>.</a:t>
            </a:r>
            <a:endParaRPr lang="nl-NL" sz="1200" b="0" dirty="0">
              <a:sym typeface="Gill Sans Light"/>
            </a:endParaRPr>
          </a:p>
          <a:p>
            <a:pPr algn="l" defTabSz="457200">
              <a:defRPr sz="1200" b="0">
                <a:latin typeface="Gill Sans Light"/>
                <a:ea typeface="Gill Sans Light"/>
                <a:cs typeface="Gill Sans Light"/>
                <a:sym typeface="Gill Sans Light"/>
              </a:defRPr>
            </a:pPr>
            <a:endParaRPr dirty="0"/>
          </a:p>
        </p:txBody>
      </p:sp>
      <p:pic>
        <p:nvPicPr>
          <p:cNvPr id="139"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1295063" y="4531783"/>
            <a:ext cx="10161315" cy="452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800" b="0">
                <a:latin typeface="Gill Sans Light"/>
                <a:ea typeface="Gill Sans Light"/>
                <a:cs typeface="Gill Sans Light"/>
                <a:sym typeface="Gill Sans Light"/>
              </a:defRPr>
            </a:pPr>
            <a:r>
              <a:rPr u="sng">
                <a:hlinkClick r:id="rId2"/>
              </a:rPr>
              <a:t>https://www.vkknoordbrabant.nl/organisatie/Leden-en-Dorpen</a:t>
            </a:r>
            <a:r>
              <a:t> </a:t>
            </a:r>
          </a:p>
          <a:p>
            <a:pPr algn="l" defTabSz="457200">
              <a:defRPr sz="1800" b="0">
                <a:latin typeface="Gill Sans Light"/>
                <a:ea typeface="Gill Sans Light"/>
                <a:cs typeface="Gill Sans Light"/>
                <a:sym typeface="Gill Sans Light"/>
              </a:defRPr>
            </a:pPr>
            <a:r>
              <a:rPr u="sng">
                <a:hlinkClick r:id="rId3"/>
              </a:rPr>
              <a:t>https://www.zlto.nl/paginas/openbaar/themas-subthemas/veiligheid/lokale-aanpak-voor-versnelling-asbestsanering</a:t>
            </a:r>
          </a:p>
          <a:p>
            <a:pPr algn="l" defTabSz="457200">
              <a:defRPr sz="1800" b="0">
                <a:latin typeface="Gill Sans Light"/>
                <a:ea typeface="Gill Sans Light"/>
                <a:cs typeface="Gill Sans Light"/>
                <a:sym typeface="Gill Sans Light"/>
              </a:defRPr>
            </a:pPr>
            <a:r>
              <a:rPr u="sng">
                <a:hlinkClick r:id="rId4"/>
              </a:rPr>
              <a:t>www.asbestversnelling.nl</a:t>
            </a:r>
          </a:p>
          <a:p>
            <a:pPr algn="l" defTabSz="457200">
              <a:defRPr sz="1800" b="0">
                <a:latin typeface="Gill Sans Light"/>
                <a:ea typeface="Gill Sans Light"/>
                <a:cs typeface="Gill Sans Light"/>
                <a:sym typeface="Gill Sans Light"/>
              </a:defRPr>
            </a:pPr>
            <a:r>
              <a:rPr u="sng">
                <a:hlinkClick r:id="rId5"/>
              </a:rPr>
              <a:t>https://www.infomil.nl/onderwerpen/asbest/</a:t>
            </a:r>
          </a:p>
          <a:p>
            <a:pPr algn="l" defTabSz="457200">
              <a:defRPr sz="1800" b="0">
                <a:latin typeface="Gill Sans Light"/>
                <a:ea typeface="Gill Sans Light"/>
                <a:cs typeface="Gill Sans Light"/>
                <a:sym typeface="Gill Sans Light"/>
              </a:defRPr>
            </a:pPr>
            <a:r>
              <a:rPr u="sng">
                <a:hlinkClick r:id="rId6"/>
              </a:rPr>
              <a:t>https://www.milieucentraal.nl/zoekresultaten/?q=asbest</a:t>
            </a:r>
          </a:p>
          <a:p>
            <a:pPr algn="l" defTabSz="457200">
              <a:defRPr sz="1800" b="0">
                <a:latin typeface="Gill Sans Light"/>
                <a:ea typeface="Gill Sans Light"/>
                <a:cs typeface="Gill Sans Light"/>
                <a:sym typeface="Gill Sans Light"/>
              </a:defRPr>
            </a:pPr>
            <a:r>
              <a:rPr u="sng">
                <a:hlinkClick r:id="rId7"/>
              </a:rPr>
              <a:t>https://agroasbestveilig.nl</a:t>
            </a:r>
          </a:p>
          <a:p>
            <a:pPr algn="l" defTabSz="457200">
              <a:defRPr sz="1800" b="0">
                <a:latin typeface="Gill Sans Light"/>
                <a:ea typeface="Gill Sans Light"/>
                <a:cs typeface="Gill Sans Light"/>
                <a:sym typeface="Gill Sans Light"/>
              </a:defRPr>
            </a:pPr>
            <a:r>
              <a:rPr u="sng">
                <a:hlinkClick r:id="rId8"/>
              </a:rPr>
              <a:t>https://www.ascert.nl</a:t>
            </a:r>
          </a:p>
          <a:p>
            <a:pPr algn="l" defTabSz="457200">
              <a:defRPr sz="1800" b="0">
                <a:latin typeface="Gill Sans Light"/>
                <a:ea typeface="Gill Sans Light"/>
                <a:cs typeface="Gill Sans Light"/>
                <a:sym typeface="Gill Sans Light"/>
              </a:defRPr>
            </a:pPr>
            <a:r>
              <a:rPr u="sng">
                <a:hlinkClick r:id="rId9"/>
              </a:rPr>
              <a:t>https://www.rvo.nl</a:t>
            </a:r>
          </a:p>
          <a:p>
            <a:pPr algn="l" defTabSz="457200">
              <a:defRPr sz="1800" b="0">
                <a:latin typeface="Gill Sans Light"/>
                <a:ea typeface="Gill Sans Light"/>
                <a:cs typeface="Gill Sans Light"/>
                <a:sym typeface="Gill Sans Light"/>
              </a:defRPr>
            </a:pPr>
            <a:r>
              <a:rPr u="sng">
                <a:hlinkClick r:id="rId10"/>
              </a:rPr>
              <a:t>https://www.brabant.nl/subsites/vabimpuls</a:t>
            </a:r>
          </a:p>
          <a:p>
            <a:pPr algn="l" defTabSz="457200">
              <a:defRPr sz="1800" b="0">
                <a:latin typeface="Gill Sans Light"/>
                <a:ea typeface="Gill Sans Light"/>
                <a:cs typeface="Gill Sans Light"/>
                <a:sym typeface="Gill Sans Light"/>
              </a:defRPr>
            </a:pPr>
            <a:r>
              <a:rPr u="sng">
                <a:hlinkClick r:id="rId11"/>
              </a:rPr>
              <a:t>https://asbestschakel.nl</a:t>
            </a:r>
          </a:p>
          <a:p>
            <a:pPr algn="l" defTabSz="457200">
              <a:defRPr sz="1800" b="0">
                <a:latin typeface="Gill Sans Light"/>
                <a:ea typeface="Gill Sans Light"/>
                <a:cs typeface="Gill Sans Light"/>
                <a:sym typeface="Gill Sans Light"/>
              </a:defRPr>
            </a:pPr>
            <a:r>
              <a:rPr u="sng">
                <a:hlinkClick r:id="rId12"/>
              </a:rPr>
              <a:t>www.someren.nl/bouwen/slopen-stallen-buitengebied.html</a:t>
            </a:r>
          </a:p>
          <a:p>
            <a:pPr algn="l" defTabSz="457200">
              <a:defRPr sz="1800" b="0">
                <a:latin typeface="Gill Sans Light"/>
                <a:ea typeface="Gill Sans Light"/>
                <a:cs typeface="Gill Sans Light"/>
                <a:sym typeface="Gill Sans Light"/>
              </a:defRPr>
            </a:pPr>
            <a:endParaRPr u="sng">
              <a:hlinkClick r:id="rId12"/>
            </a:endParaRPr>
          </a:p>
          <a:p>
            <a:pPr algn="l" defTabSz="457200">
              <a:defRPr sz="1800" b="0">
                <a:latin typeface="Gill Sans Light"/>
                <a:ea typeface="Gill Sans Light"/>
                <a:cs typeface="Gill Sans Light"/>
                <a:sym typeface="Gill Sans Light"/>
              </a:defRPr>
            </a:pPr>
            <a:endParaRPr u="sng">
              <a:hlinkClick r:id="rId12"/>
            </a:endParaRPr>
          </a:p>
          <a:p>
            <a:pPr algn="l" defTabSz="457200">
              <a:defRPr sz="1800" b="0">
                <a:latin typeface="Gill Sans Light"/>
                <a:ea typeface="Gill Sans Light"/>
                <a:cs typeface="Gill Sans Light"/>
                <a:sym typeface="Gill Sans Light"/>
              </a:defRPr>
            </a:pPr>
            <a:r>
              <a:rPr u="sng">
                <a:hlinkClick r:id="rId13"/>
              </a:rPr>
              <a:t>www.omwb.nl</a:t>
            </a:r>
          </a:p>
          <a:p>
            <a:pPr algn="l" defTabSz="457200">
              <a:defRPr sz="1800" b="0">
                <a:latin typeface="Gill Sans Light"/>
                <a:ea typeface="Gill Sans Light"/>
                <a:cs typeface="Gill Sans Light"/>
                <a:sym typeface="Gill Sans Light"/>
              </a:defRPr>
            </a:pPr>
            <a:r>
              <a:rPr u="sng">
                <a:hlinkClick r:id="rId14"/>
              </a:rPr>
              <a:t>www.odbn.nl</a:t>
            </a:r>
          </a:p>
          <a:p>
            <a:pPr algn="l" defTabSz="457200">
              <a:defRPr sz="1800" b="0">
                <a:latin typeface="Gill Sans Light"/>
                <a:ea typeface="Gill Sans Light"/>
                <a:cs typeface="Gill Sans Light"/>
                <a:sym typeface="Gill Sans Light"/>
              </a:defRPr>
            </a:pPr>
            <a:r>
              <a:rPr u="sng">
                <a:hlinkClick r:id="rId15"/>
              </a:rPr>
              <a:t>www.odzob.nl</a:t>
            </a:r>
          </a:p>
          <a:p>
            <a:pPr algn="l" defTabSz="457200">
              <a:defRPr sz="1200" b="0">
                <a:latin typeface="Gill Sans Light"/>
                <a:ea typeface="Gill Sans Light"/>
                <a:cs typeface="Gill Sans Light"/>
                <a:sym typeface="Gill Sans Light"/>
              </a:defRPr>
            </a:pPr>
            <a:endParaRPr u="sng">
              <a:hlinkClick r:id="rId15"/>
            </a:endParaRPr>
          </a:p>
        </p:txBody>
      </p:sp>
      <p:sp>
        <p:nvSpPr>
          <p:cNvPr id="262" name="Shape 262"/>
          <p:cNvSpPr/>
          <p:nvPr/>
        </p:nvSpPr>
        <p:spPr>
          <a:xfrm>
            <a:off x="1249259" y="1483783"/>
            <a:ext cx="6569721" cy="825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5000" b="0" i="1">
                <a:solidFill>
                  <a:srgbClr val="232323"/>
                </a:solidFill>
                <a:latin typeface="Gill Sans Light"/>
                <a:ea typeface="Gill Sans Light"/>
                <a:cs typeface="Gill Sans Light"/>
                <a:sym typeface="Gill Sans Light"/>
              </a:defRPr>
            </a:lvl1pPr>
          </a:lstStyle>
          <a:p>
            <a:r>
              <a:t>Meer informatie?    Colofon</a:t>
            </a:r>
          </a:p>
        </p:txBody>
      </p:sp>
      <p:sp>
        <p:nvSpPr>
          <p:cNvPr id="263" name="Shape 263"/>
          <p:cNvSpPr/>
          <p:nvPr/>
        </p:nvSpPr>
        <p:spPr>
          <a:xfrm>
            <a:off x="1760729" y="4438650"/>
            <a:ext cx="127001" cy="63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p:txBody>
      </p:sp>
      <p:sp>
        <p:nvSpPr>
          <p:cNvPr id="264" name="Shape 264"/>
          <p:cNvSpPr/>
          <p:nvPr/>
        </p:nvSpPr>
        <p:spPr>
          <a:xfrm>
            <a:off x="1333770" y="3123375"/>
            <a:ext cx="2698268" cy="10104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1500" b="0">
                <a:latin typeface="+mn-lt"/>
                <a:ea typeface="+mn-ea"/>
                <a:cs typeface="+mn-cs"/>
                <a:sym typeface="Helvetica Neue Medium"/>
              </a:defRPr>
            </a:pPr>
            <a:r>
              <a:t>Linda van Engelen                    </a:t>
            </a:r>
          </a:p>
          <a:p>
            <a:pPr algn="l">
              <a:defRPr sz="1500" b="0">
                <a:latin typeface="+mn-lt"/>
                <a:ea typeface="+mn-ea"/>
                <a:cs typeface="+mn-cs"/>
                <a:sym typeface="Helvetica Neue Medium"/>
              </a:defRPr>
            </a:pPr>
            <a:r>
              <a:t>Leo van den Akker        </a:t>
            </a:r>
          </a:p>
          <a:p>
            <a:pPr algn="l">
              <a:defRPr sz="1500" b="0">
                <a:latin typeface="+mn-lt"/>
                <a:ea typeface="+mn-ea"/>
                <a:cs typeface="+mn-cs"/>
                <a:sym typeface="Helvetica Neue Medium"/>
              </a:defRPr>
            </a:pPr>
            <a:r>
              <a:t>Marco Peeters              </a:t>
            </a:r>
          </a:p>
          <a:p>
            <a:pPr algn="l">
              <a:defRPr sz="1500" b="0">
                <a:latin typeface="+mn-lt"/>
                <a:ea typeface="+mn-ea"/>
                <a:cs typeface="+mn-cs"/>
                <a:sym typeface="Helvetica Neue Medium"/>
              </a:defRPr>
            </a:pPr>
            <a:r>
              <a:t>Dave Rensman             </a:t>
            </a:r>
          </a:p>
        </p:txBody>
      </p:sp>
      <p:sp>
        <p:nvSpPr>
          <p:cNvPr id="265" name="Shape 265"/>
          <p:cNvSpPr/>
          <p:nvPr/>
        </p:nvSpPr>
        <p:spPr>
          <a:xfrm>
            <a:off x="3250966" y="3123375"/>
            <a:ext cx="2566306" cy="10104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1500" b="0">
                <a:latin typeface="+mn-lt"/>
                <a:ea typeface="+mn-ea"/>
                <a:cs typeface="+mn-cs"/>
                <a:sym typeface="Helvetica Neue Medium"/>
              </a:defRPr>
            </a:pPr>
            <a:r>
              <a:t>l.vanengelen@omwb.nl         </a:t>
            </a:r>
          </a:p>
          <a:p>
            <a:pPr algn="l">
              <a:defRPr sz="1500" b="0">
                <a:latin typeface="+mn-lt"/>
                <a:ea typeface="+mn-ea"/>
                <a:cs typeface="+mn-cs"/>
                <a:sym typeface="Helvetica Neue Medium"/>
              </a:defRPr>
            </a:pPr>
            <a:r>
              <a:rPr u="sng">
                <a:hlinkClick r:id="rId16"/>
              </a:rPr>
              <a:t>lvandenakker@odbn.nl</a:t>
            </a:r>
            <a:r>
              <a:t>   </a:t>
            </a:r>
          </a:p>
          <a:p>
            <a:pPr algn="l">
              <a:defRPr sz="1500" b="0">
                <a:latin typeface="+mn-lt"/>
                <a:ea typeface="+mn-ea"/>
                <a:cs typeface="+mn-cs"/>
                <a:sym typeface="Helvetica Neue Medium"/>
              </a:defRPr>
            </a:pPr>
            <a:r>
              <a:rPr u="sng">
                <a:hlinkClick r:id="rId17"/>
              </a:rPr>
              <a:t>m.peeters@odzob.nl</a:t>
            </a:r>
            <a:r>
              <a:t>      </a:t>
            </a:r>
          </a:p>
          <a:p>
            <a:pPr algn="l">
              <a:defRPr sz="1500" b="0">
                <a:latin typeface="+mn-lt"/>
                <a:ea typeface="+mn-ea"/>
                <a:cs typeface="+mn-cs"/>
                <a:sym typeface="Helvetica Neue Medium"/>
              </a:defRPr>
            </a:pPr>
            <a:r>
              <a:rPr u="sng">
                <a:hlinkClick r:id="rId18"/>
              </a:rPr>
              <a:t>d.rensman@odzob.nl</a:t>
            </a:r>
            <a:r>
              <a:t>    </a:t>
            </a:r>
          </a:p>
        </p:txBody>
      </p:sp>
      <p:sp>
        <p:nvSpPr>
          <p:cNvPr id="266" name="Shape 266"/>
          <p:cNvSpPr/>
          <p:nvPr/>
        </p:nvSpPr>
        <p:spPr>
          <a:xfrm>
            <a:off x="5675554" y="3123375"/>
            <a:ext cx="1653692" cy="10104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1500" b="0">
                <a:latin typeface="+mn-lt"/>
                <a:ea typeface="+mn-ea"/>
                <a:cs typeface="+mn-cs"/>
                <a:sym typeface="Helvetica Neue Medium"/>
              </a:defRPr>
            </a:pPr>
            <a:r>
              <a:t>06-52857350</a:t>
            </a:r>
          </a:p>
          <a:p>
            <a:pPr algn="l">
              <a:defRPr sz="1500" b="0">
                <a:latin typeface="+mn-lt"/>
                <a:ea typeface="+mn-ea"/>
                <a:cs typeface="+mn-cs"/>
                <a:sym typeface="Helvetica Neue Medium"/>
              </a:defRPr>
            </a:pPr>
            <a:r>
              <a:t>0485-338385</a:t>
            </a:r>
          </a:p>
          <a:p>
            <a:pPr algn="l">
              <a:defRPr sz="1500" b="0">
                <a:latin typeface="+mn-lt"/>
                <a:ea typeface="+mn-ea"/>
                <a:cs typeface="+mn-cs"/>
                <a:sym typeface="Helvetica Neue Medium"/>
              </a:defRPr>
            </a:pPr>
            <a:r>
              <a:t>088-3690227</a:t>
            </a:r>
          </a:p>
          <a:p>
            <a:pPr algn="l">
              <a:defRPr sz="1500" b="0">
                <a:latin typeface="+mn-lt"/>
                <a:ea typeface="+mn-ea"/>
                <a:cs typeface="+mn-cs"/>
                <a:sym typeface="Helvetica Neue Medium"/>
              </a:defRPr>
            </a:pPr>
            <a:r>
              <a:t>088-3690241</a:t>
            </a:r>
          </a:p>
        </p:txBody>
      </p:sp>
      <p:pic>
        <p:nvPicPr>
          <p:cNvPr id="267" name="Schermafbeelding 2018-11-04 om 18.25.43.png"/>
          <p:cNvPicPr>
            <a:picLocks noChangeAspect="1"/>
          </p:cNvPicPr>
          <p:nvPr/>
        </p:nvPicPr>
        <p:blipFill>
          <a:blip r:embed="rId19">
            <a:extLst/>
          </a:blip>
          <a:stretch>
            <a:fillRect/>
          </a:stretch>
        </p:blipFill>
        <p:spPr>
          <a:xfrm>
            <a:off x="7328082" y="5499910"/>
            <a:ext cx="5706947" cy="4270558"/>
          </a:xfrm>
          <a:prstGeom prst="rect">
            <a:avLst/>
          </a:prstGeom>
          <a:ln w="12700">
            <a:miter lim="400000"/>
          </a:ln>
        </p:spPr>
      </p:pic>
      <p:pic>
        <p:nvPicPr>
          <p:cNvPr id="268" name="Schermafbeelding 2018-11-28 om 14.55.27.png"/>
          <p:cNvPicPr>
            <a:picLocks noChangeAspect="1"/>
          </p:cNvPicPr>
          <p:nvPr/>
        </p:nvPicPr>
        <p:blipFill>
          <a:blip r:embed="rId20">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Schermafbeelding 2019-11-26 om 10.00.59.png"/>
          <p:cNvPicPr>
            <a:picLocks noChangeAspect="1"/>
          </p:cNvPicPr>
          <p:nvPr/>
        </p:nvPicPr>
        <p:blipFill>
          <a:blip r:embed="rId2">
            <a:extLst/>
          </a:blip>
          <a:stretch>
            <a:fillRect/>
          </a:stretch>
        </p:blipFill>
        <p:spPr>
          <a:xfrm>
            <a:off x="7928143" y="5613069"/>
            <a:ext cx="4725176" cy="3537108"/>
          </a:xfrm>
          <a:prstGeom prst="rect">
            <a:avLst/>
          </a:prstGeom>
          <a:ln w="12700">
            <a:miter lim="400000"/>
          </a:ln>
        </p:spPr>
      </p:pic>
      <p:sp>
        <p:nvSpPr>
          <p:cNvPr id="141" name="Shape 141"/>
          <p:cNvSpPr/>
          <p:nvPr/>
        </p:nvSpPr>
        <p:spPr>
          <a:xfrm>
            <a:off x="956989" y="1009649"/>
            <a:ext cx="9435853" cy="2171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5000" b="0" i="1">
                <a:latin typeface="Gill Sans Light"/>
                <a:ea typeface="Gill Sans Light"/>
                <a:cs typeface="Gill Sans Light"/>
                <a:sym typeface="Gill Sans Light"/>
              </a:defRPr>
            </a:pPr>
            <a:r>
              <a:t>Wetgeving Asbestdakenverbod</a:t>
            </a:r>
          </a:p>
          <a:p>
            <a:pPr algn="l" defTabSz="457200">
              <a:defRPr sz="18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Het voorgestelde asbestdakenverbod heeft geen wettelijke grondslag gekregen Het wetsvoorstel is op 16 oktober 2018 aangenomen in de Tweede Kamer </a:t>
            </a:r>
          </a:p>
          <a:p>
            <a:pPr algn="l" defTabSz="457200">
              <a:defRPr sz="1200" b="0">
                <a:latin typeface="Gill Sans Light"/>
                <a:ea typeface="Gill Sans Light"/>
                <a:cs typeface="Gill Sans Light"/>
                <a:sym typeface="Gill Sans Light"/>
              </a:defRPr>
            </a:pPr>
            <a:r>
              <a:t>en op 4 juni 2019 na stemming bij zitten en opstaan in de Eerste Kamer verworpen.</a:t>
            </a:r>
          </a:p>
          <a:p>
            <a:pPr algn="l" defTabSz="457200">
              <a:defRPr sz="1200" b="0">
                <a:latin typeface="Gill Sans Light"/>
                <a:ea typeface="Gill Sans Light"/>
                <a:cs typeface="Gill Sans Light"/>
                <a:sym typeface="Gill Sans Light"/>
              </a:defRPr>
            </a:pPr>
            <a:endParaRPr>
              <a:latin typeface="Times New Roman"/>
              <a:ea typeface="Times New Roman"/>
              <a:cs typeface="Times New Roman"/>
              <a:sym typeface="Times New Roman"/>
            </a:endParaRPr>
          </a:p>
          <a:p>
            <a:pPr algn="l" defTabSz="449580">
              <a:defRPr sz="1200" b="0">
                <a:latin typeface="Times New Roman"/>
                <a:ea typeface="Times New Roman"/>
                <a:cs typeface="Times New Roman"/>
                <a:sym typeface="Times New Roman"/>
              </a:defRPr>
            </a:pPr>
            <a:endParaRPr>
              <a:latin typeface="Times New Roman"/>
              <a:ea typeface="Times New Roman"/>
              <a:cs typeface="Times New Roman"/>
              <a:sym typeface="Times New Roman"/>
            </a:endParaRPr>
          </a:p>
          <a:p>
            <a:pPr algn="l" defTabSz="449580">
              <a:defRPr sz="1200" b="0">
                <a:latin typeface="Gill Sans Light"/>
                <a:ea typeface="Gill Sans Light"/>
                <a:cs typeface="Gill Sans Light"/>
                <a:sym typeface="Gill Sans Light"/>
              </a:defRPr>
            </a:pPr>
            <a:endParaRPr>
              <a:latin typeface="Times New Roman"/>
              <a:ea typeface="Times New Roman"/>
              <a:cs typeface="Times New Roman"/>
              <a:sym typeface="Times New Roman"/>
            </a:endParaRPr>
          </a:p>
        </p:txBody>
      </p:sp>
      <p:pic>
        <p:nvPicPr>
          <p:cNvPr id="142"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pic>
        <p:nvPicPr>
          <p:cNvPr id="143" name="Schermafbeelding 2019-11-26 om 10.37.49.png"/>
          <p:cNvPicPr>
            <a:picLocks noChangeAspect="1"/>
          </p:cNvPicPr>
          <p:nvPr/>
        </p:nvPicPr>
        <p:blipFill>
          <a:blip r:embed="rId4">
            <a:extLst/>
          </a:blip>
          <a:stretch>
            <a:fillRect/>
          </a:stretch>
        </p:blipFill>
        <p:spPr>
          <a:xfrm>
            <a:off x="954817" y="2695904"/>
            <a:ext cx="8625065" cy="2054966"/>
          </a:xfrm>
          <a:prstGeom prst="rect">
            <a:avLst/>
          </a:prstGeom>
          <a:ln w="12700">
            <a:miter lim="400000"/>
          </a:ln>
        </p:spPr>
      </p:pic>
      <p:sp>
        <p:nvSpPr>
          <p:cNvPr id="144" name="Shape 144"/>
          <p:cNvSpPr/>
          <p:nvPr/>
        </p:nvSpPr>
        <p:spPr>
          <a:xfrm>
            <a:off x="992274" y="3295333"/>
            <a:ext cx="6935869" cy="71045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5000" b="0" i="1">
                <a:latin typeface="Gill Sans Light"/>
                <a:ea typeface="Gill Sans Light"/>
                <a:cs typeface="Gill Sans Light"/>
                <a:sym typeface="Gill Sans Light"/>
              </a:defRPr>
            </a:pPr>
            <a:endParaRPr dirty="0"/>
          </a:p>
          <a:p>
            <a:pPr algn="l" defTabSz="457200">
              <a:defRPr sz="5000" b="0" i="1">
                <a:latin typeface="Gill Sans Light"/>
                <a:ea typeface="Gill Sans Light"/>
                <a:cs typeface="Gill Sans Light"/>
                <a:sym typeface="Gill Sans Light"/>
              </a:defRPr>
            </a:pPr>
            <a:endParaRPr dirty="0"/>
          </a:p>
          <a:p>
            <a:pPr algn="l" defTabSz="457200">
              <a:defRPr sz="5000" b="0" i="1">
                <a:latin typeface="Gill Sans Light"/>
                <a:ea typeface="Gill Sans Light"/>
                <a:cs typeface="Gill Sans Light"/>
                <a:sym typeface="Gill Sans Light"/>
              </a:defRPr>
            </a:pPr>
            <a:r>
              <a:rPr dirty="0" err="1"/>
              <a:t>Asbestdaken</a:t>
            </a:r>
            <a:r>
              <a:rPr dirty="0"/>
              <a:t>, hoe nu </a:t>
            </a:r>
            <a:r>
              <a:rPr dirty="0" err="1" smtClean="0"/>
              <a:t>verder</a:t>
            </a:r>
            <a:r>
              <a:rPr lang="nl-NL" dirty="0" smtClean="0"/>
              <a:t>?</a:t>
            </a:r>
            <a:endParaRPr dirty="0"/>
          </a:p>
          <a:p>
            <a:pPr algn="l" defTabSz="457200">
              <a:defRPr sz="18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Met het </a:t>
            </a:r>
            <a:r>
              <a:rPr dirty="0" err="1"/>
              <a:t>verwerpen</a:t>
            </a:r>
            <a:r>
              <a:rPr dirty="0"/>
              <a:t> van het </a:t>
            </a:r>
            <a:r>
              <a:rPr dirty="0" err="1"/>
              <a:t>asbestdakenverbod</a:t>
            </a:r>
            <a:r>
              <a:rPr dirty="0"/>
              <a:t> op 4 </a:t>
            </a:r>
            <a:r>
              <a:rPr dirty="0" err="1"/>
              <a:t>juni</a:t>
            </a:r>
            <a:r>
              <a:rPr dirty="0"/>
              <a:t> 2019 is </a:t>
            </a:r>
            <a:r>
              <a:rPr dirty="0" err="1"/>
              <a:t>er</a:t>
            </a:r>
            <a:r>
              <a:rPr dirty="0"/>
              <a:t> </a:t>
            </a:r>
            <a:r>
              <a:rPr dirty="0" err="1"/>
              <a:t>een</a:t>
            </a:r>
            <a:r>
              <a:rPr dirty="0"/>
              <a:t> </a:t>
            </a:r>
            <a:r>
              <a:rPr dirty="0" err="1"/>
              <a:t>nieuwe</a:t>
            </a:r>
            <a:r>
              <a:rPr dirty="0"/>
              <a:t> </a:t>
            </a:r>
            <a:r>
              <a:rPr dirty="0" err="1"/>
              <a:t>situatie</a:t>
            </a:r>
            <a:r>
              <a:rPr dirty="0"/>
              <a:t> </a:t>
            </a:r>
            <a:r>
              <a:rPr dirty="0" err="1"/>
              <a:t>ontstaan</a:t>
            </a:r>
            <a:r>
              <a:rPr dirty="0"/>
              <a:t>. De </a:t>
            </a:r>
          </a:p>
          <a:p>
            <a:pPr algn="l" defTabSz="457200">
              <a:defRPr sz="1200" b="0">
                <a:latin typeface="Gill Sans Light"/>
                <a:ea typeface="Gill Sans Light"/>
                <a:cs typeface="Gill Sans Light"/>
                <a:sym typeface="Gill Sans Light"/>
              </a:defRPr>
            </a:pPr>
            <a:r>
              <a:rPr dirty="0"/>
              <a:t>minister </a:t>
            </a:r>
            <a:r>
              <a:rPr dirty="0" err="1"/>
              <a:t>wil</a:t>
            </a:r>
            <a:r>
              <a:rPr dirty="0"/>
              <a:t> </a:t>
            </a:r>
            <a:r>
              <a:rPr dirty="0" err="1"/>
              <a:t>verder</a:t>
            </a:r>
            <a:r>
              <a:rPr dirty="0"/>
              <a:t> maar </a:t>
            </a:r>
            <a:r>
              <a:rPr dirty="0" err="1"/>
              <a:t>omdat</a:t>
            </a:r>
            <a:r>
              <a:rPr dirty="0"/>
              <a:t> </a:t>
            </a:r>
            <a:r>
              <a:rPr dirty="0" err="1"/>
              <a:t>een</a:t>
            </a:r>
            <a:r>
              <a:rPr dirty="0"/>
              <a:t> </a:t>
            </a:r>
            <a:r>
              <a:rPr dirty="0" err="1"/>
              <a:t>belangrijk</a:t>
            </a:r>
            <a:r>
              <a:rPr dirty="0"/>
              <a:t> instrument </a:t>
            </a:r>
            <a:r>
              <a:rPr dirty="0" err="1"/>
              <a:t>voor</a:t>
            </a:r>
            <a:r>
              <a:rPr dirty="0"/>
              <a:t> het </a:t>
            </a:r>
            <a:r>
              <a:rPr dirty="0" err="1"/>
              <a:t>snel</a:t>
            </a:r>
            <a:r>
              <a:rPr dirty="0"/>
              <a:t> </a:t>
            </a:r>
            <a:r>
              <a:rPr dirty="0" err="1"/>
              <a:t>verwijderen</a:t>
            </a:r>
            <a:r>
              <a:rPr dirty="0"/>
              <a:t> van </a:t>
            </a:r>
            <a:r>
              <a:rPr dirty="0" smtClean="0"/>
              <a:t>asbest(</a:t>
            </a:r>
            <a:r>
              <a:rPr dirty="0" err="1" smtClean="0"/>
              <a:t>daken</a:t>
            </a:r>
            <a:r>
              <a:rPr dirty="0" smtClean="0"/>
              <a:t>)</a:t>
            </a:r>
            <a:r>
              <a:rPr lang="nl-NL" dirty="0"/>
              <a:t> </a:t>
            </a:r>
            <a:r>
              <a:rPr dirty="0" smtClean="0"/>
              <a:t>van </a:t>
            </a:r>
            <a:r>
              <a:rPr dirty="0" err="1"/>
              <a:t>tafel</a:t>
            </a:r>
            <a:r>
              <a:rPr dirty="0"/>
              <a:t> is, </a:t>
            </a:r>
            <a:r>
              <a:rPr dirty="0" err="1"/>
              <a:t>wordt</a:t>
            </a:r>
            <a:r>
              <a:rPr dirty="0"/>
              <a:t> </a:t>
            </a:r>
            <a:r>
              <a:rPr dirty="0" err="1"/>
              <a:t>een</a:t>
            </a:r>
            <a:r>
              <a:rPr dirty="0"/>
              <a:t> </a:t>
            </a:r>
            <a:r>
              <a:rPr dirty="0" err="1"/>
              <a:t>andere</a:t>
            </a:r>
            <a:r>
              <a:rPr dirty="0"/>
              <a:t> </a:t>
            </a:r>
            <a:r>
              <a:rPr dirty="0" err="1"/>
              <a:t>aanpak</a:t>
            </a:r>
            <a:r>
              <a:rPr dirty="0"/>
              <a:t> </a:t>
            </a:r>
            <a:r>
              <a:rPr dirty="0" err="1"/>
              <a:t>ontwikkeld</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Na het </a:t>
            </a:r>
            <a:r>
              <a:rPr dirty="0" err="1"/>
              <a:t>horen</a:t>
            </a:r>
            <a:r>
              <a:rPr dirty="0"/>
              <a:t> van </a:t>
            </a:r>
            <a:r>
              <a:rPr dirty="0" err="1"/>
              <a:t>een</a:t>
            </a:r>
            <a:r>
              <a:rPr dirty="0"/>
              <a:t> </a:t>
            </a:r>
            <a:r>
              <a:rPr dirty="0" err="1"/>
              <a:t>aantal</a:t>
            </a:r>
            <a:r>
              <a:rPr dirty="0"/>
              <a:t> </a:t>
            </a:r>
            <a:r>
              <a:rPr dirty="0" err="1"/>
              <a:t>actieve</a:t>
            </a:r>
            <a:r>
              <a:rPr dirty="0"/>
              <a:t> </a:t>
            </a:r>
            <a:r>
              <a:rPr dirty="0" err="1"/>
              <a:t>partijen</a:t>
            </a:r>
            <a:r>
              <a:rPr dirty="0"/>
              <a:t> op 26 </a:t>
            </a:r>
            <a:r>
              <a:rPr dirty="0" err="1"/>
              <a:t>september</a:t>
            </a:r>
            <a:r>
              <a:rPr dirty="0"/>
              <a:t> 2019 is </a:t>
            </a:r>
            <a:r>
              <a:rPr dirty="0" err="1"/>
              <a:t>gekozen</a:t>
            </a:r>
            <a:r>
              <a:rPr dirty="0"/>
              <a:t> om op </a:t>
            </a:r>
            <a:r>
              <a:rPr dirty="0" err="1"/>
              <a:t>een</a:t>
            </a:r>
            <a:r>
              <a:rPr dirty="0"/>
              <a:t> </a:t>
            </a:r>
            <a:r>
              <a:rPr dirty="0" err="1"/>
              <a:t>meer</a:t>
            </a:r>
            <a:r>
              <a:rPr dirty="0"/>
              <a:t> </a:t>
            </a:r>
          </a:p>
          <a:p>
            <a:pPr algn="l" defTabSz="457200">
              <a:defRPr sz="1200" b="0">
                <a:latin typeface="Gill Sans Light"/>
                <a:ea typeface="Gill Sans Light"/>
                <a:cs typeface="Gill Sans Light"/>
                <a:sym typeface="Gill Sans Light"/>
              </a:defRPr>
            </a:pPr>
            <a:r>
              <a:rPr dirty="0" err="1"/>
              <a:t>vrijwillige</a:t>
            </a:r>
            <a:r>
              <a:rPr dirty="0"/>
              <a:t> basis </a:t>
            </a:r>
            <a:r>
              <a:rPr dirty="0" err="1"/>
              <a:t>verder</a:t>
            </a:r>
            <a:r>
              <a:rPr dirty="0"/>
              <a:t> </a:t>
            </a:r>
            <a:r>
              <a:rPr dirty="0" err="1"/>
              <a:t>te</a:t>
            </a:r>
            <a:r>
              <a:rPr dirty="0"/>
              <a:t> </a:t>
            </a:r>
            <a:r>
              <a:rPr dirty="0" err="1"/>
              <a:t>gaan</a:t>
            </a:r>
            <a:r>
              <a:rPr dirty="0"/>
              <a:t>. </a:t>
            </a:r>
          </a:p>
          <a:p>
            <a:pPr algn="l" defTabSz="457200">
              <a:defRPr sz="1200" b="0">
                <a:latin typeface="Gill Sans Light"/>
                <a:ea typeface="Gill Sans Light"/>
                <a:cs typeface="Gill Sans Light"/>
                <a:sym typeface="Gill Sans Light"/>
              </a:defRPr>
            </a:pPr>
            <a:r>
              <a:rPr dirty="0"/>
              <a:t>De </a:t>
            </a:r>
            <a:r>
              <a:rPr dirty="0" err="1"/>
              <a:t>actieve</a:t>
            </a:r>
            <a:r>
              <a:rPr dirty="0"/>
              <a:t> </a:t>
            </a:r>
            <a:r>
              <a:rPr dirty="0" err="1"/>
              <a:t>organisaties</a:t>
            </a:r>
            <a:r>
              <a:rPr dirty="0"/>
              <a:t> </a:t>
            </a:r>
            <a:r>
              <a:rPr dirty="0" err="1"/>
              <a:t>hebben</a:t>
            </a:r>
            <a:r>
              <a:rPr dirty="0"/>
              <a:t> </a:t>
            </a:r>
            <a:r>
              <a:rPr dirty="0" err="1"/>
              <a:t>daarom</a:t>
            </a:r>
            <a:r>
              <a:rPr dirty="0"/>
              <a:t> </a:t>
            </a:r>
            <a:r>
              <a:rPr dirty="0" err="1"/>
              <a:t>besloten</a:t>
            </a:r>
            <a:r>
              <a:rPr dirty="0"/>
              <a:t> </a:t>
            </a:r>
            <a:r>
              <a:rPr dirty="0" err="1"/>
              <a:t>een</a:t>
            </a:r>
            <a:r>
              <a:rPr dirty="0"/>
              <a:t> </a:t>
            </a:r>
            <a:r>
              <a:rPr dirty="0" err="1"/>
              <a:t>samenwerking</a:t>
            </a:r>
            <a:r>
              <a:rPr dirty="0"/>
              <a:t> </a:t>
            </a:r>
            <a:r>
              <a:rPr dirty="0" err="1"/>
              <a:t>aan</a:t>
            </a:r>
            <a:r>
              <a:rPr dirty="0"/>
              <a:t> </a:t>
            </a:r>
            <a:r>
              <a:rPr dirty="0" err="1"/>
              <a:t>te</a:t>
            </a:r>
            <a:r>
              <a:rPr dirty="0"/>
              <a:t> </a:t>
            </a:r>
            <a:r>
              <a:rPr dirty="0" err="1"/>
              <a:t>gaan</a:t>
            </a:r>
            <a:r>
              <a:rPr dirty="0"/>
              <a:t> om de </a:t>
            </a:r>
          </a:p>
          <a:p>
            <a:pPr algn="l" defTabSz="457200">
              <a:defRPr sz="1200" b="0">
                <a:latin typeface="Gill Sans Light"/>
                <a:ea typeface="Gill Sans Light"/>
                <a:cs typeface="Gill Sans Light"/>
                <a:sym typeface="Gill Sans Light"/>
              </a:defRPr>
            </a:pPr>
            <a:r>
              <a:rPr dirty="0" err="1" smtClean="0"/>
              <a:t>asbestdakensanering</a:t>
            </a:r>
            <a:r>
              <a:rPr dirty="0" smtClean="0"/>
              <a:t> </a:t>
            </a:r>
            <a:r>
              <a:rPr dirty="0" err="1"/>
              <a:t>te</a:t>
            </a:r>
            <a:r>
              <a:rPr dirty="0"/>
              <a:t> </a:t>
            </a:r>
            <a:r>
              <a:rPr dirty="0" err="1"/>
              <a:t>stimuleren</a:t>
            </a:r>
            <a:r>
              <a:rPr dirty="0"/>
              <a:t> </a:t>
            </a:r>
            <a:r>
              <a:rPr dirty="0" err="1"/>
              <a:t>en</a:t>
            </a:r>
            <a:r>
              <a:rPr dirty="0"/>
              <a:t> </a:t>
            </a:r>
            <a:r>
              <a:rPr dirty="0" err="1"/>
              <a:t>te</a:t>
            </a:r>
            <a:r>
              <a:rPr dirty="0"/>
              <a:t> </a:t>
            </a:r>
            <a:r>
              <a:rPr dirty="0" err="1"/>
              <a:t>versnellen</a:t>
            </a:r>
            <a:r>
              <a:rPr dirty="0"/>
              <a:t>. </a:t>
            </a:r>
            <a:r>
              <a:rPr dirty="0" err="1"/>
              <a:t>Daarvoor</a:t>
            </a:r>
            <a:r>
              <a:rPr dirty="0"/>
              <a:t> </a:t>
            </a:r>
            <a:r>
              <a:rPr dirty="0" err="1"/>
              <a:t>zijn</a:t>
            </a:r>
            <a:r>
              <a:rPr dirty="0"/>
              <a:t> concrete </a:t>
            </a:r>
            <a:r>
              <a:rPr dirty="0" err="1"/>
              <a:t>maatregelen</a:t>
            </a:r>
            <a:r>
              <a:rPr dirty="0"/>
              <a:t> </a:t>
            </a:r>
            <a:r>
              <a:rPr dirty="0" err="1"/>
              <a:t>uitgewerkt</a:t>
            </a:r>
            <a:r>
              <a:rPr dirty="0"/>
              <a:t> </a:t>
            </a:r>
          </a:p>
          <a:p>
            <a:pPr algn="l" defTabSz="457200">
              <a:defRPr sz="1200" b="0">
                <a:latin typeface="Gill Sans Light"/>
                <a:ea typeface="Gill Sans Light"/>
                <a:cs typeface="Gill Sans Light"/>
                <a:sym typeface="Gill Sans Light"/>
              </a:defRPr>
            </a:pPr>
            <a:r>
              <a:rPr dirty="0"/>
              <a:t>die door de </a:t>
            </a:r>
            <a:r>
              <a:rPr dirty="0" err="1"/>
              <a:t>partijen</a:t>
            </a:r>
            <a:r>
              <a:rPr dirty="0"/>
              <a:t> </a:t>
            </a:r>
            <a:r>
              <a:rPr dirty="0" err="1"/>
              <a:t>gezamenlijk</a:t>
            </a:r>
            <a:r>
              <a:rPr dirty="0"/>
              <a:t>, of in </a:t>
            </a:r>
            <a:r>
              <a:rPr dirty="0" err="1"/>
              <a:t>samenhang</a:t>
            </a:r>
            <a:r>
              <a:rPr dirty="0"/>
              <a:t>, </a:t>
            </a:r>
            <a:r>
              <a:rPr dirty="0" err="1"/>
              <a:t>worden</a:t>
            </a:r>
            <a:r>
              <a:rPr dirty="0"/>
              <a:t> </a:t>
            </a:r>
            <a:r>
              <a:rPr dirty="0" err="1"/>
              <a:t>uitgevoerd</a:t>
            </a:r>
            <a:r>
              <a:rPr dirty="0"/>
              <a:t>.</a:t>
            </a:r>
          </a:p>
          <a:p>
            <a:pPr algn="l" defTabSz="457200">
              <a:defRPr sz="1200" b="0">
                <a:latin typeface="Gill Sans Light"/>
                <a:ea typeface="Gill Sans Light"/>
                <a:cs typeface="Gill Sans Light"/>
                <a:sym typeface="Gill Sans Light"/>
              </a:defRPr>
            </a:pPr>
            <a:r>
              <a:rPr dirty="0" err="1"/>
              <a:t>Er</a:t>
            </a:r>
            <a:r>
              <a:rPr dirty="0"/>
              <a:t> </a:t>
            </a:r>
            <a:r>
              <a:rPr dirty="0" err="1"/>
              <a:t>wordt</a:t>
            </a:r>
            <a:r>
              <a:rPr dirty="0"/>
              <a:t> </a:t>
            </a:r>
            <a:r>
              <a:rPr dirty="0" err="1"/>
              <a:t>een</a:t>
            </a:r>
            <a:r>
              <a:rPr dirty="0"/>
              <a:t> </a:t>
            </a:r>
            <a:r>
              <a:rPr dirty="0" err="1"/>
              <a:t>samenwerkingsovereenkomst</a:t>
            </a:r>
            <a:r>
              <a:rPr dirty="0"/>
              <a:t> (SOK) </a:t>
            </a:r>
            <a:r>
              <a:rPr dirty="0" err="1"/>
              <a:t>opgesteld</a:t>
            </a:r>
            <a:r>
              <a:rPr dirty="0"/>
              <a:t> die </a:t>
            </a:r>
            <a:r>
              <a:rPr dirty="0" err="1"/>
              <a:t>actieve</a:t>
            </a:r>
            <a:r>
              <a:rPr dirty="0"/>
              <a:t> stakeholders begin 2020 </a:t>
            </a:r>
            <a:r>
              <a:rPr dirty="0" err="1"/>
              <a:t>gaan</a:t>
            </a:r>
            <a:r>
              <a:rPr dirty="0"/>
              <a:t> </a:t>
            </a:r>
            <a:r>
              <a:rPr dirty="0" err="1" smtClean="0"/>
              <a:t>ondertekenen</a:t>
            </a:r>
            <a:r>
              <a:rPr dirty="0"/>
              <a:t>. Men </a:t>
            </a:r>
            <a:r>
              <a:rPr dirty="0" err="1"/>
              <a:t>kan</a:t>
            </a:r>
            <a:r>
              <a:rPr dirty="0"/>
              <a:t> </a:t>
            </a:r>
            <a:r>
              <a:rPr dirty="0" err="1"/>
              <a:t>ook</a:t>
            </a:r>
            <a:r>
              <a:rPr dirty="0"/>
              <a:t> op </a:t>
            </a:r>
            <a:r>
              <a:rPr dirty="0" err="1"/>
              <a:t>een</a:t>
            </a:r>
            <a:r>
              <a:rPr dirty="0"/>
              <a:t> later </a:t>
            </a:r>
            <a:r>
              <a:rPr dirty="0" err="1"/>
              <a:t>tijdstip</a:t>
            </a:r>
            <a:r>
              <a:rPr dirty="0"/>
              <a:t> </a:t>
            </a:r>
            <a:r>
              <a:rPr dirty="0" err="1"/>
              <a:t>instappen</a:t>
            </a:r>
            <a:r>
              <a:rPr dirty="0"/>
              <a:t>.</a:t>
            </a:r>
          </a:p>
          <a:p>
            <a:pPr algn="l" defTabSz="457200">
              <a:defRPr sz="1200" b="0">
                <a:latin typeface="Gill Sans Light"/>
                <a:ea typeface="Gill Sans Light"/>
                <a:cs typeface="Gill Sans Light"/>
                <a:sym typeface="Gill Sans Light"/>
              </a:defRPr>
            </a:pPr>
            <a:r>
              <a:rPr dirty="0"/>
              <a:t>De SOK is </a:t>
            </a:r>
            <a:r>
              <a:rPr dirty="0" err="1"/>
              <a:t>een</a:t>
            </a:r>
            <a:r>
              <a:rPr dirty="0"/>
              <a:t> </a:t>
            </a:r>
            <a:r>
              <a:rPr dirty="0" err="1"/>
              <a:t>denklijn</a:t>
            </a:r>
            <a:r>
              <a:rPr dirty="0"/>
              <a:t> van 6 </a:t>
            </a:r>
            <a:r>
              <a:rPr dirty="0" err="1"/>
              <a:t>elementen</a:t>
            </a:r>
            <a:r>
              <a:rPr dirty="0"/>
              <a:t> (</a:t>
            </a:r>
            <a:r>
              <a:rPr dirty="0" err="1"/>
              <a:t>zie</a:t>
            </a:r>
            <a:r>
              <a:rPr dirty="0"/>
              <a:t> </a:t>
            </a:r>
            <a:r>
              <a:rPr dirty="0" err="1"/>
              <a:t>figuur</a:t>
            </a:r>
            <a:r>
              <a:rPr dirty="0"/>
              <a:t>). </a:t>
            </a:r>
            <a:r>
              <a:rPr lang="nl-NL" dirty="0" smtClean="0"/>
              <a:t>H</a:t>
            </a:r>
            <a:r>
              <a:rPr dirty="0" smtClean="0"/>
              <a:t>et </a:t>
            </a:r>
            <a:r>
              <a:rPr dirty="0" err="1"/>
              <a:t>ondertekenen</a:t>
            </a:r>
            <a:r>
              <a:rPr dirty="0"/>
              <a:t> van de SOK </a:t>
            </a:r>
            <a:r>
              <a:rPr dirty="0" err="1"/>
              <a:t>verplicht</a:t>
            </a:r>
            <a:r>
              <a:rPr dirty="0"/>
              <a:t> je tot </a:t>
            </a:r>
          </a:p>
          <a:p>
            <a:pPr algn="l" defTabSz="457200">
              <a:defRPr sz="1200" b="0">
                <a:latin typeface="Gill Sans Light"/>
                <a:ea typeface="Gill Sans Light"/>
                <a:cs typeface="Gill Sans Light"/>
                <a:sym typeface="Gill Sans Light"/>
              </a:defRPr>
            </a:pPr>
            <a:r>
              <a:rPr dirty="0" err="1"/>
              <a:t>niets</a:t>
            </a:r>
            <a:r>
              <a:rPr dirty="0"/>
              <a:t> maar </a:t>
            </a:r>
            <a:r>
              <a:rPr dirty="0" err="1"/>
              <a:t>geeft</a:t>
            </a:r>
            <a:r>
              <a:rPr dirty="0"/>
              <a:t> je </a:t>
            </a:r>
            <a:r>
              <a:rPr dirty="0" err="1"/>
              <a:t>wel</a:t>
            </a:r>
            <a:r>
              <a:rPr dirty="0"/>
              <a:t> de </a:t>
            </a:r>
            <a:r>
              <a:rPr dirty="0" err="1"/>
              <a:t>mogelijkheid</a:t>
            </a:r>
            <a:r>
              <a:rPr dirty="0"/>
              <a:t> </a:t>
            </a:r>
            <a:r>
              <a:rPr dirty="0" err="1"/>
              <a:t>deel</a:t>
            </a:r>
            <a:r>
              <a:rPr dirty="0"/>
              <a:t> </a:t>
            </a:r>
            <a:r>
              <a:rPr dirty="0" err="1"/>
              <a:t>te</a:t>
            </a:r>
            <a:r>
              <a:rPr dirty="0"/>
              <a:t> </a:t>
            </a:r>
            <a:r>
              <a:rPr dirty="0" err="1"/>
              <a:t>nemen</a:t>
            </a:r>
            <a:r>
              <a:rPr dirty="0"/>
              <a:t> </a:t>
            </a:r>
            <a:r>
              <a:rPr dirty="0" err="1"/>
              <a:t>aan</a:t>
            </a:r>
            <a:r>
              <a:rPr dirty="0"/>
              <a:t> het </a:t>
            </a:r>
            <a:r>
              <a:rPr dirty="0" err="1"/>
              <a:t>landelijke</a:t>
            </a:r>
            <a:r>
              <a:rPr dirty="0"/>
              <a:t> </a:t>
            </a:r>
            <a:r>
              <a:rPr dirty="0" err="1"/>
              <a:t>fonds</a:t>
            </a:r>
            <a:r>
              <a:rPr dirty="0"/>
              <a:t>.</a:t>
            </a:r>
          </a:p>
          <a:p>
            <a:pPr algn="l" defTabSz="457200">
              <a:defRPr sz="1100" b="0">
                <a:latin typeface="Calibri"/>
                <a:ea typeface="Calibri"/>
                <a:cs typeface="Calibri"/>
                <a:sym typeface="Calibri"/>
              </a:defRPr>
            </a:pPr>
            <a:endParaRPr dirty="0"/>
          </a:p>
          <a:p>
            <a:pPr algn="l" defTabSz="457200">
              <a:defRPr sz="1100" b="0">
                <a:latin typeface="Calibri"/>
                <a:ea typeface="Calibri"/>
                <a:cs typeface="Calibri"/>
                <a:sym typeface="Calibri"/>
              </a:defRPr>
            </a:pPr>
            <a:endParaRPr dirty="0"/>
          </a:p>
          <a:p>
            <a:pPr algn="l" defTabSz="457200">
              <a:defRPr sz="1100" b="0">
                <a:latin typeface="Calibri"/>
                <a:ea typeface="Calibri"/>
                <a:cs typeface="Calibri"/>
                <a:sym typeface="Calibri"/>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latin typeface="Times New Roman"/>
              <a:ea typeface="Times New Roman"/>
              <a:cs typeface="Times New Roman"/>
              <a:sym typeface="Times New Roman"/>
            </a:endParaRPr>
          </a:p>
          <a:p>
            <a:pPr algn="l" defTabSz="449580">
              <a:defRPr sz="1200" b="0">
                <a:latin typeface="Times New Roman"/>
                <a:ea typeface="Times New Roman"/>
                <a:cs typeface="Times New Roman"/>
                <a:sym typeface="Times New Roman"/>
              </a:defRPr>
            </a:pPr>
            <a:endParaRPr dirty="0">
              <a:latin typeface="Times New Roman"/>
              <a:ea typeface="Times New Roman"/>
              <a:cs typeface="Times New Roman"/>
              <a:sym typeface="Times New Roman"/>
            </a:endParaRPr>
          </a:p>
          <a:p>
            <a:pPr algn="l" defTabSz="449580">
              <a:defRPr sz="1200" b="0">
                <a:latin typeface="Gill Sans Light"/>
                <a:ea typeface="Gill Sans Light"/>
                <a:cs typeface="Gill Sans Light"/>
                <a:sym typeface="Gill Sans Light"/>
              </a:defRPr>
            </a:pPr>
            <a:endParaRPr dirty="0">
              <a:latin typeface="Times New Roman"/>
              <a:ea typeface="Times New Roman"/>
              <a:cs typeface="Times New Roman"/>
              <a:sym typeface="Times New Roman"/>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pdf"/>
          <p:cNvPicPr>
            <a:picLocks noChangeAspect="1"/>
          </p:cNvPicPr>
          <p:nvPr/>
        </p:nvPicPr>
        <p:blipFill>
          <a:blip r:embed="rId2">
            <a:extLst/>
          </a:blip>
          <a:stretch>
            <a:fillRect/>
          </a:stretch>
        </p:blipFill>
        <p:spPr>
          <a:xfrm>
            <a:off x="5674" y="-854"/>
            <a:ext cx="12993452" cy="2961377"/>
          </a:xfrm>
          <a:prstGeom prst="rect">
            <a:avLst/>
          </a:prstGeom>
          <a:ln w="12700">
            <a:miter lim="400000"/>
          </a:ln>
        </p:spPr>
      </p:pic>
      <p:sp>
        <p:nvSpPr>
          <p:cNvPr id="148" name="Shape 148"/>
          <p:cNvSpPr/>
          <p:nvPr/>
        </p:nvSpPr>
        <p:spPr>
          <a:xfrm>
            <a:off x="1554741" y="3234174"/>
            <a:ext cx="9895318" cy="54950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5000" b="0" i="1">
                <a:latin typeface="Gill Sans Light"/>
                <a:ea typeface="Gill Sans Light"/>
                <a:cs typeface="Gill Sans Light"/>
                <a:sym typeface="Gill Sans Light"/>
              </a:defRPr>
            </a:pPr>
            <a:r>
              <a:rPr dirty="0" err="1"/>
              <a:t>Risico’s</a:t>
            </a:r>
            <a:endParaRPr dirty="0"/>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Calamiteiten</a:t>
            </a:r>
            <a:r>
              <a:rPr dirty="0"/>
              <a:t>:</a:t>
            </a:r>
          </a:p>
          <a:p>
            <a:pPr algn="l" defTabSz="457200">
              <a:defRPr sz="1200" b="0">
                <a:latin typeface="Gill Sans Light"/>
                <a:ea typeface="Gill Sans Light"/>
                <a:cs typeface="Gill Sans Light"/>
                <a:sym typeface="Gill Sans Light"/>
              </a:defRPr>
            </a:pPr>
            <a:r>
              <a:rPr dirty="0" err="1"/>
              <a:t>Risico’s</a:t>
            </a:r>
            <a:r>
              <a:rPr dirty="0"/>
              <a:t> op </a:t>
            </a:r>
            <a:r>
              <a:rPr dirty="0" err="1"/>
              <a:t>calamiteiten</a:t>
            </a:r>
            <a:r>
              <a:rPr dirty="0"/>
              <a:t> </a:t>
            </a:r>
            <a:r>
              <a:rPr dirty="0" err="1"/>
              <a:t>nemen</a:t>
            </a:r>
            <a:r>
              <a:rPr dirty="0"/>
              <a:t> toe.  </a:t>
            </a:r>
            <a:r>
              <a:rPr dirty="0" err="1"/>
              <a:t>Asbestdaken</a:t>
            </a:r>
            <a:r>
              <a:rPr dirty="0"/>
              <a:t> </a:t>
            </a:r>
            <a:r>
              <a:rPr dirty="0" err="1"/>
              <a:t>liggen</a:t>
            </a:r>
            <a:r>
              <a:rPr dirty="0"/>
              <a:t> op </a:t>
            </a:r>
            <a:r>
              <a:rPr dirty="0" err="1"/>
              <a:t>veelal</a:t>
            </a:r>
            <a:r>
              <a:rPr dirty="0"/>
              <a:t> </a:t>
            </a:r>
            <a:r>
              <a:rPr dirty="0" err="1"/>
              <a:t>verouderde</a:t>
            </a:r>
            <a:r>
              <a:rPr dirty="0"/>
              <a:t> </a:t>
            </a:r>
            <a:r>
              <a:rPr dirty="0" err="1"/>
              <a:t>gebouwen</a:t>
            </a:r>
            <a:r>
              <a:rPr dirty="0"/>
              <a:t> met </a:t>
            </a:r>
            <a:r>
              <a:rPr dirty="0" err="1"/>
              <a:t>veel</a:t>
            </a:r>
            <a:r>
              <a:rPr dirty="0"/>
              <a:t> </a:t>
            </a:r>
            <a:r>
              <a:rPr dirty="0" err="1"/>
              <a:t>leegstand</a:t>
            </a:r>
            <a:r>
              <a:rPr dirty="0"/>
              <a:t>.  </a:t>
            </a:r>
            <a:r>
              <a:rPr dirty="0" err="1"/>
              <a:t>Vaak</a:t>
            </a:r>
            <a:r>
              <a:rPr dirty="0"/>
              <a:t> </a:t>
            </a:r>
            <a:r>
              <a:rPr dirty="0" err="1"/>
              <a:t>ontstaan</a:t>
            </a:r>
            <a:r>
              <a:rPr dirty="0"/>
              <a:t> </a:t>
            </a:r>
            <a:r>
              <a:rPr dirty="0" err="1"/>
              <a:t>branden</a:t>
            </a:r>
            <a:r>
              <a:rPr dirty="0"/>
              <a:t> </a:t>
            </a:r>
            <a:r>
              <a:rPr dirty="0" err="1"/>
              <a:t>bij</a:t>
            </a:r>
            <a:r>
              <a:rPr dirty="0"/>
              <a:t> </a:t>
            </a:r>
            <a:r>
              <a:rPr dirty="0" err="1"/>
              <a:t>verouderde</a:t>
            </a:r>
            <a:r>
              <a:rPr dirty="0"/>
              <a:t> </a:t>
            </a:r>
            <a:r>
              <a:rPr dirty="0" err="1"/>
              <a:t>en</a:t>
            </a:r>
            <a:r>
              <a:rPr dirty="0"/>
              <a:t> </a:t>
            </a:r>
            <a:r>
              <a:rPr dirty="0" err="1"/>
              <a:t>verwaarloosde</a:t>
            </a:r>
            <a:r>
              <a:rPr dirty="0"/>
              <a:t> </a:t>
            </a:r>
            <a:r>
              <a:rPr dirty="0" err="1"/>
              <a:t>elektrische</a:t>
            </a:r>
            <a:r>
              <a:rPr dirty="0"/>
              <a:t> </a:t>
            </a:r>
            <a:r>
              <a:rPr dirty="0" err="1"/>
              <a:t>installaties</a:t>
            </a:r>
            <a:r>
              <a:rPr dirty="0"/>
              <a:t>. </a:t>
            </a:r>
            <a:r>
              <a:rPr dirty="0" err="1"/>
              <a:t>Een</a:t>
            </a:r>
            <a:r>
              <a:rPr dirty="0"/>
              <a:t> </a:t>
            </a:r>
            <a:r>
              <a:rPr dirty="0" err="1"/>
              <a:t>calamiteit</a:t>
            </a:r>
            <a:r>
              <a:rPr dirty="0"/>
              <a:t> </a:t>
            </a:r>
            <a:r>
              <a:rPr dirty="0" err="1"/>
              <a:t>zoals</a:t>
            </a:r>
            <a:r>
              <a:rPr dirty="0"/>
              <a:t> </a:t>
            </a:r>
            <a:r>
              <a:rPr dirty="0" err="1"/>
              <a:t>een</a:t>
            </a:r>
            <a:r>
              <a:rPr dirty="0"/>
              <a:t> brand of </a:t>
            </a:r>
            <a:r>
              <a:rPr dirty="0" err="1"/>
              <a:t>hagelstorm</a:t>
            </a:r>
            <a:r>
              <a:rPr dirty="0"/>
              <a:t> </a:t>
            </a:r>
            <a:r>
              <a:rPr dirty="0" err="1"/>
              <a:t>heeft</a:t>
            </a:r>
            <a:r>
              <a:rPr dirty="0"/>
              <a:t> </a:t>
            </a:r>
            <a:r>
              <a:rPr dirty="0" err="1"/>
              <a:t>hoge</a:t>
            </a:r>
            <a:r>
              <a:rPr dirty="0"/>
              <a:t> </a:t>
            </a:r>
            <a:r>
              <a:rPr dirty="0" err="1"/>
              <a:t>veelal</a:t>
            </a:r>
            <a:r>
              <a:rPr dirty="0"/>
              <a:t> </a:t>
            </a:r>
            <a:r>
              <a:rPr dirty="0" err="1"/>
              <a:t>niet</a:t>
            </a:r>
            <a:r>
              <a:rPr dirty="0"/>
              <a:t> </a:t>
            </a:r>
            <a:r>
              <a:rPr dirty="0" err="1"/>
              <a:t>verhaalbare</a:t>
            </a:r>
            <a:r>
              <a:rPr dirty="0"/>
              <a:t> </a:t>
            </a:r>
            <a:r>
              <a:rPr dirty="0" err="1"/>
              <a:t>kosten</a:t>
            </a:r>
            <a:r>
              <a:rPr dirty="0"/>
              <a:t> tot </a:t>
            </a:r>
            <a:r>
              <a:rPr dirty="0" err="1"/>
              <a:t>gevolg</a:t>
            </a:r>
            <a:r>
              <a:rPr dirty="0"/>
              <a:t>.  </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Onvoldoende</a:t>
            </a:r>
            <a:r>
              <a:rPr dirty="0"/>
              <a:t> </a:t>
            </a:r>
            <a:r>
              <a:rPr dirty="0" err="1"/>
              <a:t>verzekerd</a:t>
            </a:r>
            <a:r>
              <a:rPr dirty="0"/>
              <a:t>:</a:t>
            </a:r>
          </a:p>
          <a:p>
            <a:pPr algn="l" defTabSz="457200">
              <a:defRPr sz="1200" b="0">
                <a:latin typeface="Gill Sans Light"/>
                <a:ea typeface="Gill Sans Light"/>
                <a:cs typeface="Gill Sans Light"/>
                <a:sym typeface="Gill Sans Light"/>
              </a:defRPr>
            </a:pPr>
            <a:r>
              <a:rPr dirty="0" err="1"/>
              <a:t>Eigenaren</a:t>
            </a:r>
            <a:r>
              <a:rPr dirty="0"/>
              <a:t> </a:t>
            </a:r>
            <a:r>
              <a:rPr dirty="0" err="1"/>
              <a:t>denken</a:t>
            </a:r>
            <a:r>
              <a:rPr dirty="0"/>
              <a:t> </a:t>
            </a:r>
            <a:r>
              <a:rPr dirty="0" err="1"/>
              <a:t>afdoende</a:t>
            </a:r>
            <a:r>
              <a:rPr dirty="0"/>
              <a:t> </a:t>
            </a:r>
            <a:r>
              <a:rPr dirty="0" err="1"/>
              <a:t>verzekerd</a:t>
            </a:r>
            <a:r>
              <a:rPr dirty="0"/>
              <a:t> </a:t>
            </a:r>
            <a:r>
              <a:rPr dirty="0" err="1"/>
              <a:t>te</a:t>
            </a:r>
            <a:r>
              <a:rPr dirty="0"/>
              <a:t> </a:t>
            </a:r>
            <a:r>
              <a:rPr dirty="0" err="1"/>
              <a:t>zijn</a:t>
            </a:r>
            <a:r>
              <a:rPr dirty="0"/>
              <a:t> maar </a:t>
            </a:r>
            <a:r>
              <a:rPr dirty="0" err="1"/>
              <a:t>zijn</a:t>
            </a:r>
            <a:r>
              <a:rPr dirty="0"/>
              <a:t> </a:t>
            </a:r>
            <a:r>
              <a:rPr dirty="0" err="1"/>
              <a:t>dat</a:t>
            </a:r>
            <a:r>
              <a:rPr dirty="0"/>
              <a:t> </a:t>
            </a:r>
            <a:r>
              <a:rPr dirty="0" err="1"/>
              <a:t>niet</a:t>
            </a:r>
            <a:r>
              <a:rPr dirty="0"/>
              <a:t>. De </a:t>
            </a:r>
            <a:r>
              <a:rPr dirty="0" err="1"/>
              <a:t>verzekerbaarheid</a:t>
            </a:r>
            <a:r>
              <a:rPr dirty="0"/>
              <a:t> is </a:t>
            </a:r>
            <a:r>
              <a:rPr dirty="0" err="1"/>
              <a:t>sterk</a:t>
            </a:r>
            <a:r>
              <a:rPr dirty="0"/>
              <a:t> </a:t>
            </a:r>
            <a:r>
              <a:rPr dirty="0" err="1"/>
              <a:t>afgenomen</a:t>
            </a:r>
            <a:r>
              <a:rPr dirty="0"/>
              <a:t>. De </a:t>
            </a:r>
            <a:r>
              <a:rPr dirty="0" err="1"/>
              <a:t>verzekeraars</a:t>
            </a:r>
            <a:r>
              <a:rPr dirty="0"/>
              <a:t> </a:t>
            </a:r>
            <a:r>
              <a:rPr dirty="0" err="1"/>
              <a:t>hebben</a:t>
            </a:r>
            <a:r>
              <a:rPr dirty="0"/>
              <a:t> </a:t>
            </a:r>
            <a:r>
              <a:rPr dirty="0" err="1"/>
              <a:t>hun</a:t>
            </a:r>
            <a:r>
              <a:rPr dirty="0"/>
              <a:t> </a:t>
            </a:r>
            <a:r>
              <a:rPr dirty="0" err="1"/>
              <a:t>polissen</a:t>
            </a:r>
            <a:r>
              <a:rPr dirty="0"/>
              <a:t> ten </a:t>
            </a:r>
            <a:r>
              <a:rPr dirty="0" err="1"/>
              <a:t>aanzien</a:t>
            </a:r>
            <a:r>
              <a:rPr dirty="0"/>
              <a:t> van asbest </a:t>
            </a:r>
            <a:r>
              <a:rPr dirty="0" err="1"/>
              <a:t>sterk</a:t>
            </a:r>
            <a:r>
              <a:rPr dirty="0"/>
              <a:t> </a:t>
            </a:r>
            <a:r>
              <a:rPr dirty="0" err="1" smtClean="0"/>
              <a:t>aangepast</a:t>
            </a:r>
            <a:r>
              <a:rPr lang="nl-NL" dirty="0" smtClean="0"/>
              <a:t>.</a:t>
            </a:r>
            <a:r>
              <a:rPr dirty="0" smtClean="0"/>
              <a:t> </a:t>
            </a:r>
            <a:r>
              <a:rPr dirty="0"/>
              <a:t>De </a:t>
            </a:r>
            <a:r>
              <a:rPr dirty="0" err="1"/>
              <a:t>reden</a:t>
            </a:r>
            <a:r>
              <a:rPr dirty="0"/>
              <a:t> die </a:t>
            </a:r>
            <a:r>
              <a:rPr dirty="0" err="1"/>
              <a:t>wordt</a:t>
            </a:r>
            <a:r>
              <a:rPr dirty="0"/>
              <a:t> </a:t>
            </a:r>
            <a:r>
              <a:rPr dirty="0" err="1"/>
              <a:t>aangevoerd</a:t>
            </a:r>
            <a:r>
              <a:rPr dirty="0"/>
              <a:t> is </a:t>
            </a:r>
            <a:r>
              <a:rPr dirty="0" err="1"/>
              <a:t>dat</a:t>
            </a:r>
            <a:r>
              <a:rPr dirty="0"/>
              <a:t> het </a:t>
            </a:r>
            <a:r>
              <a:rPr dirty="0" err="1"/>
              <a:t>niet</a:t>
            </a:r>
            <a:r>
              <a:rPr dirty="0"/>
              <a:t> </a:t>
            </a:r>
            <a:r>
              <a:rPr dirty="0" err="1"/>
              <a:t>meer</a:t>
            </a:r>
            <a:r>
              <a:rPr dirty="0"/>
              <a:t> </a:t>
            </a:r>
            <a:r>
              <a:rPr dirty="0" err="1"/>
              <a:t>betaalbaar</a:t>
            </a:r>
            <a:r>
              <a:rPr dirty="0"/>
              <a:t> is </a:t>
            </a:r>
            <a:r>
              <a:rPr dirty="0" err="1"/>
              <a:t>als</a:t>
            </a:r>
            <a:r>
              <a:rPr dirty="0"/>
              <a:t> </a:t>
            </a:r>
            <a:r>
              <a:rPr dirty="0" err="1"/>
              <a:t>gevolg</a:t>
            </a:r>
            <a:r>
              <a:rPr dirty="0"/>
              <a:t> van </a:t>
            </a:r>
            <a:r>
              <a:rPr dirty="0" err="1"/>
              <a:t>calamiteiten</a:t>
            </a:r>
            <a:r>
              <a:rPr dirty="0"/>
              <a:t> die </a:t>
            </a:r>
            <a:r>
              <a:rPr dirty="0" err="1"/>
              <a:t>plaats</a:t>
            </a:r>
            <a:r>
              <a:rPr dirty="0"/>
              <a:t> </a:t>
            </a:r>
            <a:r>
              <a:rPr dirty="0" err="1"/>
              <a:t>hebben</a:t>
            </a:r>
            <a:r>
              <a:rPr dirty="0"/>
              <a:t> </a:t>
            </a:r>
            <a:r>
              <a:rPr dirty="0" err="1"/>
              <a:t>gevonden</a:t>
            </a:r>
            <a:r>
              <a:rPr dirty="0"/>
              <a:t>. </a:t>
            </a:r>
            <a:r>
              <a:rPr dirty="0" err="1"/>
              <a:t>Bij</a:t>
            </a:r>
            <a:r>
              <a:rPr dirty="0"/>
              <a:t> de </a:t>
            </a:r>
            <a:r>
              <a:rPr dirty="0" err="1"/>
              <a:t>opstalverzekeringen</a:t>
            </a:r>
            <a:r>
              <a:rPr dirty="0"/>
              <a:t> is </a:t>
            </a:r>
            <a:r>
              <a:rPr dirty="0" smtClean="0"/>
              <a:t>asbest </a:t>
            </a:r>
            <a:r>
              <a:rPr dirty="0" err="1"/>
              <a:t>niet</a:t>
            </a:r>
            <a:r>
              <a:rPr dirty="0"/>
              <a:t> of maar </a:t>
            </a:r>
            <a:r>
              <a:rPr dirty="0" err="1"/>
              <a:t>deels</a:t>
            </a:r>
            <a:r>
              <a:rPr dirty="0"/>
              <a:t> </a:t>
            </a:r>
            <a:r>
              <a:rPr dirty="0" err="1"/>
              <a:t>verzekerd</a:t>
            </a:r>
            <a:r>
              <a:rPr dirty="0"/>
              <a:t>.  </a:t>
            </a:r>
            <a:r>
              <a:rPr dirty="0" err="1"/>
              <a:t>Voor</a:t>
            </a:r>
            <a:r>
              <a:rPr dirty="0"/>
              <a:t> </a:t>
            </a:r>
            <a:r>
              <a:rPr dirty="0" err="1"/>
              <a:t>aansprakelijkheidsverzekeringen</a:t>
            </a:r>
            <a:r>
              <a:rPr dirty="0"/>
              <a:t> </a:t>
            </a:r>
            <a:r>
              <a:rPr dirty="0" err="1"/>
              <a:t>geldt</a:t>
            </a:r>
            <a:r>
              <a:rPr dirty="0"/>
              <a:t> nu al </a:t>
            </a:r>
            <a:r>
              <a:rPr dirty="0" err="1"/>
              <a:t>dat</a:t>
            </a:r>
            <a:r>
              <a:rPr dirty="0"/>
              <a:t> </a:t>
            </a:r>
            <a:r>
              <a:rPr dirty="0" err="1" smtClean="0"/>
              <a:t>schade</a:t>
            </a:r>
            <a:r>
              <a:rPr lang="nl-NL" dirty="0" smtClean="0"/>
              <a:t> </a:t>
            </a:r>
            <a:r>
              <a:rPr dirty="0" smtClean="0"/>
              <a:t>door asbest</a:t>
            </a:r>
            <a:r>
              <a:rPr lang="nl-NL" dirty="0" smtClean="0"/>
              <a:t>, </a:t>
            </a:r>
            <a:r>
              <a:rPr lang="nl-NL" dirty="0"/>
              <a:t>zoals opruimkosten</a:t>
            </a:r>
            <a:r>
              <a:rPr dirty="0" smtClean="0"/>
              <a:t> </a:t>
            </a:r>
            <a:r>
              <a:rPr dirty="0" err="1"/>
              <a:t>bij</a:t>
            </a:r>
            <a:r>
              <a:rPr dirty="0"/>
              <a:t> </a:t>
            </a:r>
            <a:r>
              <a:rPr dirty="0" err="1"/>
              <a:t>sommige</a:t>
            </a:r>
            <a:r>
              <a:rPr dirty="0"/>
              <a:t> </a:t>
            </a:r>
            <a:r>
              <a:rPr dirty="0" err="1"/>
              <a:t>verzekeringen</a:t>
            </a:r>
            <a:r>
              <a:rPr dirty="0"/>
              <a:t> </a:t>
            </a:r>
            <a:r>
              <a:rPr dirty="0" err="1"/>
              <a:t>niet</a:t>
            </a:r>
            <a:r>
              <a:rPr dirty="0"/>
              <a:t> </a:t>
            </a:r>
            <a:r>
              <a:rPr dirty="0" err="1"/>
              <a:t>meer</a:t>
            </a:r>
            <a:r>
              <a:rPr dirty="0"/>
              <a:t> </a:t>
            </a:r>
            <a:r>
              <a:rPr dirty="0" err="1"/>
              <a:t>verzekerd</a:t>
            </a:r>
            <a:r>
              <a:rPr dirty="0"/>
              <a:t> is. </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a:ea typeface="Gill Sans"/>
                <a:cs typeface="Gill Sans"/>
                <a:sym typeface="Gill Sans"/>
              </a:defRPr>
            </a:pPr>
            <a:r>
              <a:rPr lang="nl-NL" dirty="0" smtClean="0"/>
              <a:t>Bij een asbestbrand kan een </a:t>
            </a:r>
            <a:r>
              <a:rPr dirty="0" smtClean="0"/>
              <a:t>asbest</a:t>
            </a:r>
            <a:r>
              <a:rPr lang="nl-NL" dirty="0" smtClean="0"/>
              <a:t>verontreiniging</a:t>
            </a:r>
            <a:r>
              <a:rPr dirty="0" smtClean="0"/>
              <a:t> </a:t>
            </a:r>
            <a:r>
              <a:rPr lang="nl-NL" dirty="0" smtClean="0"/>
              <a:t>ontstaan. De verzekering vergoed meestal niet de perceel overschrijdende verontreiniging. </a:t>
            </a:r>
            <a:r>
              <a:rPr lang="nl-NL" dirty="0"/>
              <a:t>D</a:t>
            </a:r>
            <a:r>
              <a:rPr dirty="0" smtClean="0"/>
              <a:t>e </a:t>
            </a:r>
            <a:r>
              <a:rPr dirty="0" err="1"/>
              <a:t>veroorzaker</a:t>
            </a:r>
            <a:r>
              <a:rPr dirty="0"/>
              <a:t> </a:t>
            </a:r>
            <a:r>
              <a:rPr lang="nl-NL" dirty="0" smtClean="0"/>
              <a:t>zal in vele gevallen </a:t>
            </a:r>
            <a:r>
              <a:rPr dirty="0" err="1" smtClean="0"/>
              <a:t>aansprakelijk</a:t>
            </a:r>
            <a:r>
              <a:rPr dirty="0" smtClean="0"/>
              <a:t> </a:t>
            </a:r>
            <a:r>
              <a:rPr dirty="0" err="1"/>
              <a:t>gesteld</a:t>
            </a:r>
            <a:r>
              <a:rPr dirty="0"/>
              <a:t> </a:t>
            </a:r>
            <a:r>
              <a:rPr dirty="0" err="1"/>
              <a:t>moeten</a:t>
            </a:r>
            <a:r>
              <a:rPr dirty="0"/>
              <a:t> </a:t>
            </a:r>
            <a:r>
              <a:rPr dirty="0" err="1"/>
              <a:t>gaan</a:t>
            </a:r>
            <a:r>
              <a:rPr dirty="0"/>
              <a:t> </a:t>
            </a:r>
            <a:r>
              <a:rPr dirty="0" err="1"/>
              <a:t>worden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Gezondheid</a:t>
            </a:r>
            <a:r>
              <a:rPr dirty="0"/>
              <a:t>:</a:t>
            </a:r>
          </a:p>
          <a:p>
            <a:pPr algn="l" defTabSz="457200">
              <a:defRPr sz="1200" b="0">
                <a:latin typeface="Gill Sans Light"/>
                <a:ea typeface="Gill Sans Light"/>
                <a:cs typeface="Gill Sans Light"/>
                <a:sym typeface="Gill Sans Light"/>
              </a:defRPr>
            </a:pPr>
            <a:r>
              <a:rPr dirty="0" err="1"/>
              <a:t>Bij</a:t>
            </a:r>
            <a:r>
              <a:rPr dirty="0"/>
              <a:t> </a:t>
            </a:r>
            <a:r>
              <a:rPr dirty="0" err="1"/>
              <a:t>niets</a:t>
            </a:r>
            <a:r>
              <a:rPr dirty="0"/>
              <a:t> </a:t>
            </a:r>
            <a:r>
              <a:rPr dirty="0" err="1"/>
              <a:t>doen</a:t>
            </a:r>
            <a:r>
              <a:rPr dirty="0"/>
              <a:t> </a:t>
            </a:r>
            <a:r>
              <a:rPr dirty="0" err="1"/>
              <a:t>kunnen</a:t>
            </a:r>
            <a:r>
              <a:rPr dirty="0"/>
              <a:t> </a:t>
            </a:r>
            <a:r>
              <a:rPr dirty="0" err="1"/>
              <a:t>gezondheidsrisico’s</a:t>
            </a:r>
            <a:r>
              <a:rPr dirty="0"/>
              <a:t> </a:t>
            </a:r>
            <a:r>
              <a:rPr dirty="0" err="1" smtClean="0"/>
              <a:t>toenemen</a:t>
            </a:r>
            <a:r>
              <a:rPr dirty="0"/>
              <a:t>. Per 1.000 m</a:t>
            </a:r>
            <a:r>
              <a:rPr baseline="31999" dirty="0"/>
              <a:t>2</a:t>
            </a:r>
            <a:r>
              <a:rPr dirty="0"/>
              <a:t> </a:t>
            </a:r>
            <a:r>
              <a:rPr dirty="0" err="1"/>
              <a:t>asbestdak</a:t>
            </a:r>
            <a:r>
              <a:rPr dirty="0"/>
              <a:t> </a:t>
            </a:r>
            <a:r>
              <a:rPr dirty="0" err="1"/>
              <a:t>komt</a:t>
            </a:r>
            <a:r>
              <a:rPr dirty="0"/>
              <a:t> nu circa 1 kg </a:t>
            </a:r>
            <a:r>
              <a:rPr dirty="0" err="1"/>
              <a:t>asbestvezels</a:t>
            </a:r>
            <a:r>
              <a:rPr dirty="0"/>
              <a:t> per </a:t>
            </a:r>
            <a:r>
              <a:rPr dirty="0" err="1"/>
              <a:t>jaar</a:t>
            </a:r>
            <a:r>
              <a:rPr dirty="0"/>
              <a:t> </a:t>
            </a:r>
            <a:r>
              <a:rPr dirty="0" err="1"/>
              <a:t>vrij</a:t>
            </a:r>
            <a:r>
              <a:rPr dirty="0"/>
              <a:t>. Door de </a:t>
            </a:r>
            <a:r>
              <a:rPr dirty="0" err="1"/>
              <a:t>toenemende</a:t>
            </a:r>
            <a:r>
              <a:rPr dirty="0"/>
              <a:t> </a:t>
            </a:r>
            <a:r>
              <a:rPr dirty="0" err="1"/>
              <a:t>verwering</a:t>
            </a:r>
            <a:r>
              <a:rPr dirty="0"/>
              <a:t> </a:t>
            </a:r>
            <a:r>
              <a:rPr dirty="0" err="1"/>
              <a:t>nemen</a:t>
            </a:r>
            <a:r>
              <a:rPr dirty="0"/>
              <a:t> de </a:t>
            </a:r>
            <a:r>
              <a:rPr dirty="0" err="1"/>
              <a:t>kansen</a:t>
            </a:r>
            <a:r>
              <a:rPr dirty="0"/>
              <a:t> toe </a:t>
            </a:r>
            <a:r>
              <a:rPr dirty="0" err="1"/>
              <a:t>dat</a:t>
            </a:r>
            <a:r>
              <a:rPr dirty="0"/>
              <a:t> men </a:t>
            </a:r>
            <a:r>
              <a:rPr dirty="0" err="1"/>
              <a:t>vezels</a:t>
            </a:r>
            <a:r>
              <a:rPr dirty="0"/>
              <a:t> </a:t>
            </a:r>
            <a:r>
              <a:rPr dirty="0" err="1"/>
              <a:t>inademt</a:t>
            </a:r>
            <a:r>
              <a:rPr dirty="0"/>
              <a:t> </a:t>
            </a:r>
            <a:r>
              <a:rPr dirty="0" err="1"/>
              <a:t>als</a:t>
            </a:r>
            <a:r>
              <a:rPr dirty="0"/>
              <a:t> men in de </a:t>
            </a:r>
            <a:r>
              <a:rPr dirty="0" err="1"/>
              <a:t>nabijheid</a:t>
            </a:r>
            <a:r>
              <a:rPr dirty="0"/>
              <a:t> van </a:t>
            </a:r>
            <a:r>
              <a:rPr dirty="0" err="1"/>
              <a:t>versleten</a:t>
            </a:r>
            <a:r>
              <a:rPr dirty="0"/>
              <a:t> </a:t>
            </a:r>
            <a:r>
              <a:rPr dirty="0" err="1"/>
              <a:t>asbestdaken</a:t>
            </a:r>
            <a:r>
              <a:rPr dirty="0"/>
              <a:t> </a:t>
            </a:r>
            <a:r>
              <a:rPr dirty="0" err="1"/>
              <a:t>verblijft</a:t>
            </a:r>
            <a:r>
              <a:rPr dirty="0"/>
              <a:t>.</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Illegale</a:t>
            </a:r>
            <a:r>
              <a:rPr dirty="0"/>
              <a:t> </a:t>
            </a:r>
            <a:r>
              <a:rPr dirty="0" err="1"/>
              <a:t>activiteiten</a:t>
            </a:r>
            <a:r>
              <a:rPr dirty="0"/>
              <a:t>:</a:t>
            </a:r>
          </a:p>
          <a:p>
            <a:pPr algn="l" defTabSz="457200">
              <a:defRPr sz="1200" b="0">
                <a:latin typeface="Gill Sans Light"/>
                <a:ea typeface="Gill Sans Light"/>
                <a:cs typeface="Gill Sans Light"/>
                <a:sym typeface="Gill Sans Light"/>
              </a:defRPr>
            </a:pPr>
            <a:r>
              <a:rPr dirty="0" smtClean="0"/>
              <a:t>Door </a:t>
            </a:r>
            <a:r>
              <a:rPr lang="nl-NL" dirty="0" smtClean="0"/>
              <a:t>de hoge kosten van het legaal verwijderen </a:t>
            </a:r>
            <a:r>
              <a:rPr dirty="0" smtClean="0"/>
              <a:t>van </a:t>
            </a:r>
            <a:r>
              <a:rPr dirty="0" err="1"/>
              <a:t>een</a:t>
            </a:r>
            <a:r>
              <a:rPr dirty="0"/>
              <a:t> </a:t>
            </a:r>
            <a:r>
              <a:rPr lang="nl-NL" dirty="0" smtClean="0"/>
              <a:t>asbest</a:t>
            </a:r>
            <a:r>
              <a:rPr dirty="0" err="1" smtClean="0"/>
              <a:t>dak</a:t>
            </a:r>
            <a:r>
              <a:rPr dirty="0" smtClean="0"/>
              <a:t> </a:t>
            </a:r>
            <a:r>
              <a:rPr dirty="0" err="1" smtClean="0"/>
              <a:t>bestaat</a:t>
            </a:r>
            <a:r>
              <a:rPr dirty="0" smtClean="0"/>
              <a:t> </a:t>
            </a:r>
            <a:r>
              <a:rPr dirty="0"/>
              <a:t>het </a:t>
            </a:r>
            <a:r>
              <a:rPr dirty="0" err="1"/>
              <a:t>risico</a:t>
            </a:r>
            <a:r>
              <a:rPr dirty="0"/>
              <a:t> </a:t>
            </a:r>
            <a:r>
              <a:rPr dirty="0" err="1"/>
              <a:t>dat</a:t>
            </a:r>
            <a:r>
              <a:rPr dirty="0"/>
              <a:t> het </a:t>
            </a:r>
            <a:r>
              <a:rPr dirty="0" err="1"/>
              <a:t>aantal</a:t>
            </a:r>
            <a:r>
              <a:rPr dirty="0"/>
              <a:t> </a:t>
            </a:r>
            <a:r>
              <a:rPr dirty="0" err="1"/>
              <a:t>illegale</a:t>
            </a:r>
            <a:r>
              <a:rPr dirty="0"/>
              <a:t> </a:t>
            </a:r>
            <a:r>
              <a:rPr dirty="0" err="1"/>
              <a:t>saneringen</a:t>
            </a:r>
            <a:r>
              <a:rPr dirty="0"/>
              <a:t> </a:t>
            </a:r>
            <a:r>
              <a:rPr dirty="0" err="1"/>
              <a:t>en</a:t>
            </a:r>
            <a:r>
              <a:rPr dirty="0"/>
              <a:t> </a:t>
            </a:r>
            <a:r>
              <a:rPr dirty="0" err="1"/>
              <a:t>dumpingen</a:t>
            </a:r>
            <a:r>
              <a:rPr dirty="0"/>
              <a:t> met asbest </a:t>
            </a:r>
            <a:r>
              <a:rPr dirty="0" err="1" smtClean="0"/>
              <a:t>gaan</a:t>
            </a:r>
            <a:r>
              <a:rPr dirty="0" smtClean="0"/>
              <a:t> </a:t>
            </a:r>
            <a:r>
              <a:rPr dirty="0" err="1"/>
              <a:t>toenemen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i="1">
                <a:latin typeface="Gill Sans SemiBold"/>
                <a:ea typeface="Gill Sans SemiBold"/>
                <a:cs typeface="Gill Sans SemiBold"/>
                <a:sym typeface="Gill Sans SemiBold"/>
              </a:defRPr>
            </a:pPr>
            <a:r>
              <a:rPr dirty="0" err="1"/>
              <a:t>Kosten</a:t>
            </a:r>
            <a:r>
              <a:rPr dirty="0"/>
              <a:t> </a:t>
            </a:r>
            <a:r>
              <a:rPr dirty="0" err="1"/>
              <a:t>handhaving</a:t>
            </a:r>
            <a:r>
              <a:rPr dirty="0"/>
              <a:t> </a:t>
            </a:r>
            <a:r>
              <a:rPr dirty="0" err="1"/>
              <a:t>en</a:t>
            </a:r>
            <a:r>
              <a:rPr dirty="0"/>
              <a:t> </a:t>
            </a:r>
            <a:r>
              <a:rPr dirty="0" err="1"/>
              <a:t>toezicht</a:t>
            </a:r>
            <a:r>
              <a:rPr dirty="0"/>
              <a:t>:</a:t>
            </a:r>
          </a:p>
          <a:p>
            <a:pPr algn="l" defTabSz="457200">
              <a:defRPr sz="1200" b="0">
                <a:latin typeface="Gill Sans Light"/>
                <a:ea typeface="Gill Sans Light"/>
                <a:cs typeface="Gill Sans Light"/>
                <a:sym typeface="Gill Sans Light"/>
              </a:defRPr>
            </a:pPr>
            <a:r>
              <a:rPr dirty="0" err="1"/>
              <a:t>Handhaving</a:t>
            </a:r>
            <a:r>
              <a:rPr dirty="0"/>
              <a:t> </a:t>
            </a:r>
            <a:r>
              <a:rPr dirty="0" err="1"/>
              <a:t>en</a:t>
            </a:r>
            <a:r>
              <a:rPr dirty="0"/>
              <a:t> </a:t>
            </a:r>
            <a:r>
              <a:rPr dirty="0" err="1"/>
              <a:t>toezicht</a:t>
            </a:r>
            <a:r>
              <a:rPr dirty="0"/>
              <a:t> </a:t>
            </a:r>
            <a:r>
              <a:rPr dirty="0" err="1"/>
              <a:t>wordt</a:t>
            </a:r>
            <a:r>
              <a:rPr dirty="0"/>
              <a:t> </a:t>
            </a:r>
            <a:r>
              <a:rPr dirty="0" err="1"/>
              <a:t>gecompliceerder</a:t>
            </a:r>
            <a:r>
              <a:rPr dirty="0"/>
              <a:t> </a:t>
            </a:r>
            <a:r>
              <a:rPr dirty="0" err="1"/>
              <a:t>zonder</a:t>
            </a:r>
            <a:r>
              <a:rPr dirty="0"/>
              <a:t> </a:t>
            </a:r>
            <a:r>
              <a:rPr dirty="0" err="1"/>
              <a:t>asbestdakenverbod</a:t>
            </a:r>
            <a:r>
              <a:rPr dirty="0"/>
              <a:t>.  </a:t>
            </a:r>
            <a:r>
              <a:rPr dirty="0" err="1"/>
              <a:t>Veel</a:t>
            </a:r>
            <a:r>
              <a:rPr dirty="0"/>
              <a:t> </a:t>
            </a:r>
            <a:r>
              <a:rPr dirty="0" err="1"/>
              <a:t>daken</a:t>
            </a:r>
            <a:r>
              <a:rPr dirty="0"/>
              <a:t> </a:t>
            </a:r>
            <a:r>
              <a:rPr dirty="0" err="1"/>
              <a:t>zijn</a:t>
            </a:r>
            <a:r>
              <a:rPr dirty="0"/>
              <a:t> in </a:t>
            </a:r>
            <a:r>
              <a:rPr dirty="0" err="1"/>
              <a:t>zo’n</a:t>
            </a:r>
            <a:r>
              <a:rPr dirty="0"/>
              <a:t> </a:t>
            </a:r>
            <a:r>
              <a:rPr dirty="0" err="1"/>
              <a:t>slechte</a:t>
            </a:r>
            <a:r>
              <a:rPr dirty="0"/>
              <a:t> </a:t>
            </a:r>
            <a:r>
              <a:rPr dirty="0" err="1"/>
              <a:t>staat</a:t>
            </a:r>
            <a:r>
              <a:rPr dirty="0"/>
              <a:t> </a:t>
            </a:r>
            <a:r>
              <a:rPr dirty="0" err="1"/>
              <a:t>dat</a:t>
            </a:r>
            <a:r>
              <a:rPr dirty="0"/>
              <a:t> </a:t>
            </a:r>
            <a:r>
              <a:rPr dirty="0" err="1"/>
              <a:t>overheden</a:t>
            </a:r>
            <a:r>
              <a:rPr dirty="0"/>
              <a:t> </a:t>
            </a:r>
            <a:r>
              <a:rPr dirty="0" err="1"/>
              <a:t>ook</a:t>
            </a:r>
            <a:r>
              <a:rPr dirty="0"/>
              <a:t> </a:t>
            </a:r>
            <a:r>
              <a:rPr dirty="0" err="1"/>
              <a:t>zonder</a:t>
            </a:r>
            <a:r>
              <a:rPr dirty="0"/>
              <a:t> </a:t>
            </a:r>
            <a:r>
              <a:rPr dirty="0" err="1"/>
              <a:t>verbod</a:t>
            </a:r>
            <a:r>
              <a:rPr dirty="0"/>
              <a:t> </a:t>
            </a:r>
            <a:r>
              <a:rPr dirty="0" err="1"/>
              <a:t>handhavend</a:t>
            </a:r>
            <a:r>
              <a:rPr dirty="0"/>
              <a:t> </a:t>
            </a:r>
            <a:r>
              <a:rPr dirty="0" err="1"/>
              <a:t>moeten</a:t>
            </a:r>
            <a:r>
              <a:rPr dirty="0"/>
              <a:t> </a:t>
            </a:r>
            <a:r>
              <a:rPr dirty="0" err="1"/>
              <a:t>gaan</a:t>
            </a:r>
            <a:r>
              <a:rPr dirty="0"/>
              <a:t> </a:t>
            </a:r>
            <a:r>
              <a:rPr dirty="0" err="1"/>
              <a:t>optreden</a:t>
            </a:r>
            <a:r>
              <a:rPr dirty="0"/>
              <a:t>. De </a:t>
            </a:r>
            <a:r>
              <a:rPr dirty="0" err="1"/>
              <a:t>kosten</a:t>
            </a:r>
            <a:r>
              <a:rPr dirty="0"/>
              <a:t> van </a:t>
            </a:r>
            <a:r>
              <a:rPr dirty="0" err="1"/>
              <a:t>handhaving</a:t>
            </a:r>
            <a:r>
              <a:rPr dirty="0"/>
              <a:t> </a:t>
            </a:r>
            <a:r>
              <a:rPr dirty="0" err="1"/>
              <a:t>en</a:t>
            </a:r>
            <a:r>
              <a:rPr dirty="0"/>
              <a:t> </a:t>
            </a:r>
            <a:r>
              <a:rPr dirty="0" err="1"/>
              <a:t>toezicht</a:t>
            </a:r>
            <a:r>
              <a:rPr dirty="0"/>
              <a:t> </a:t>
            </a:r>
            <a:r>
              <a:rPr dirty="0" err="1"/>
              <a:t>nemen</a:t>
            </a:r>
            <a:r>
              <a:rPr dirty="0"/>
              <a:t> door het </a:t>
            </a:r>
            <a:r>
              <a:rPr dirty="0" err="1"/>
              <a:t>slechter</a:t>
            </a:r>
            <a:r>
              <a:rPr dirty="0"/>
              <a:t> </a:t>
            </a:r>
            <a:r>
              <a:rPr dirty="0" err="1"/>
              <a:t>worden</a:t>
            </a:r>
            <a:r>
              <a:rPr dirty="0"/>
              <a:t> van de </a:t>
            </a:r>
            <a:r>
              <a:rPr dirty="0" err="1"/>
              <a:t>daken</a:t>
            </a:r>
            <a:r>
              <a:rPr dirty="0"/>
              <a:t> in de </a:t>
            </a:r>
            <a:r>
              <a:rPr dirty="0" err="1"/>
              <a:t>tijd</a:t>
            </a:r>
            <a:r>
              <a:rPr dirty="0"/>
              <a:t> toe.</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p:nvPr/>
        </p:nvSpPr>
        <p:spPr>
          <a:xfrm>
            <a:off x="753907" y="1418763"/>
            <a:ext cx="11081606" cy="691607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3600" b="0" i="1">
                <a:latin typeface="Gill Sans"/>
                <a:ea typeface="Gill Sans"/>
                <a:cs typeface="Gill Sans"/>
                <a:sym typeface="Gill Sans"/>
              </a:defRPr>
            </a:pPr>
            <a:r>
              <a:rPr dirty="0" err="1"/>
              <a:t>Werk</a:t>
            </a:r>
            <a:r>
              <a:rPr dirty="0"/>
              <a:t> </a:t>
            </a:r>
            <a:r>
              <a:rPr dirty="0" err="1"/>
              <a:t>mee</a:t>
            </a:r>
            <a:r>
              <a:rPr dirty="0"/>
              <a:t> </a:t>
            </a:r>
            <a:r>
              <a:rPr dirty="0" err="1"/>
              <a:t>en</a:t>
            </a:r>
            <a:r>
              <a:rPr dirty="0"/>
              <a:t> </a:t>
            </a:r>
            <a:r>
              <a:rPr dirty="0" err="1"/>
              <a:t>stuur</a:t>
            </a:r>
            <a:r>
              <a:rPr dirty="0"/>
              <a:t> </a:t>
            </a:r>
            <a:r>
              <a:rPr dirty="0" err="1"/>
              <a:t>aan</a:t>
            </a:r>
            <a:r>
              <a:rPr dirty="0"/>
              <a:t> op </a:t>
            </a:r>
            <a:r>
              <a:rPr dirty="0" err="1"/>
              <a:t>een</a:t>
            </a:r>
            <a:r>
              <a:rPr dirty="0"/>
              <a:t> </a:t>
            </a:r>
            <a:r>
              <a:rPr dirty="0" err="1"/>
              <a:t>voorspoedig</a:t>
            </a:r>
            <a:r>
              <a:rPr dirty="0"/>
              <a:t> </a:t>
            </a:r>
          </a:p>
          <a:p>
            <a:pPr algn="l" defTabSz="457200">
              <a:defRPr sz="3600" b="0" i="1">
                <a:latin typeface="Gill Sans"/>
                <a:ea typeface="Gill Sans"/>
                <a:cs typeface="Gill Sans"/>
                <a:sym typeface="Gill Sans"/>
              </a:defRPr>
            </a:pPr>
            <a:r>
              <a:rPr dirty="0" err="1"/>
              <a:t>verlopende</a:t>
            </a:r>
            <a:r>
              <a:rPr dirty="0"/>
              <a:t> </a:t>
            </a:r>
            <a:r>
              <a:rPr dirty="0" err="1"/>
              <a:t>sanering</a:t>
            </a:r>
            <a:r>
              <a:rPr dirty="0"/>
              <a:t> van </a:t>
            </a:r>
            <a:r>
              <a:rPr dirty="0" err="1"/>
              <a:t>alle</a:t>
            </a:r>
            <a:r>
              <a:rPr dirty="0"/>
              <a:t> </a:t>
            </a:r>
            <a:r>
              <a:rPr dirty="0" err="1"/>
              <a:t>Brabantse</a:t>
            </a:r>
            <a:r>
              <a:rPr dirty="0"/>
              <a:t> </a:t>
            </a:r>
            <a:r>
              <a:rPr dirty="0" err="1"/>
              <a:t>asbestdaken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Zorg</a:t>
            </a:r>
            <a:r>
              <a:rPr dirty="0"/>
              <a:t> </a:t>
            </a:r>
            <a:r>
              <a:rPr dirty="0" err="1"/>
              <a:t>dat</a:t>
            </a:r>
            <a:r>
              <a:rPr dirty="0"/>
              <a:t> je </a:t>
            </a:r>
            <a:r>
              <a:rPr dirty="0" err="1"/>
              <a:t>zicht</a:t>
            </a:r>
            <a:r>
              <a:rPr dirty="0"/>
              <a:t> </a:t>
            </a:r>
            <a:r>
              <a:rPr dirty="0" err="1"/>
              <a:t>hebt</a:t>
            </a:r>
            <a:r>
              <a:rPr dirty="0"/>
              <a:t> op het </a:t>
            </a:r>
            <a:r>
              <a:rPr dirty="0" err="1"/>
              <a:t>aantal</a:t>
            </a:r>
            <a:r>
              <a:rPr dirty="0"/>
              <a:t> </a:t>
            </a:r>
            <a:r>
              <a:rPr dirty="0" err="1"/>
              <a:t>te</a:t>
            </a:r>
            <a:r>
              <a:rPr dirty="0"/>
              <a:t> </a:t>
            </a:r>
            <a:r>
              <a:rPr dirty="0" err="1"/>
              <a:t>verwijderen</a:t>
            </a:r>
            <a:r>
              <a:rPr dirty="0"/>
              <a:t> </a:t>
            </a:r>
            <a:r>
              <a:rPr dirty="0" err="1"/>
              <a:t>asbestdaken</a:t>
            </a:r>
            <a:r>
              <a:rPr dirty="0"/>
              <a:t> in je </a:t>
            </a:r>
            <a:r>
              <a:rPr dirty="0" err="1"/>
              <a:t>gemeente</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Zet</a:t>
            </a:r>
            <a:r>
              <a:rPr dirty="0"/>
              <a:t> </a:t>
            </a:r>
            <a:r>
              <a:rPr dirty="0" err="1"/>
              <a:t>actief</a:t>
            </a:r>
            <a:r>
              <a:rPr dirty="0"/>
              <a:t> in op het </a:t>
            </a:r>
            <a:r>
              <a:rPr dirty="0" err="1"/>
              <a:t>herhaaldelijk</a:t>
            </a:r>
            <a:r>
              <a:rPr dirty="0"/>
              <a:t> </a:t>
            </a:r>
            <a:r>
              <a:rPr dirty="0" err="1"/>
              <a:t>informeren</a:t>
            </a:r>
            <a:r>
              <a:rPr dirty="0"/>
              <a:t> </a:t>
            </a:r>
            <a:r>
              <a:rPr dirty="0" err="1"/>
              <a:t>en</a:t>
            </a:r>
            <a:r>
              <a:rPr dirty="0"/>
              <a:t> </a:t>
            </a:r>
            <a:r>
              <a:rPr dirty="0" err="1"/>
              <a:t>faciliteren</a:t>
            </a:r>
            <a:r>
              <a:rPr dirty="0"/>
              <a:t> van </a:t>
            </a:r>
            <a:r>
              <a:rPr dirty="0" err="1"/>
              <a:t>eigenaren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Zorg</a:t>
            </a:r>
            <a:r>
              <a:rPr dirty="0"/>
              <a:t> </a:t>
            </a:r>
            <a:r>
              <a:rPr dirty="0" err="1"/>
              <a:t>dat</a:t>
            </a:r>
            <a:r>
              <a:rPr dirty="0"/>
              <a:t> </a:t>
            </a:r>
            <a:r>
              <a:rPr dirty="0" err="1"/>
              <a:t>bewoners</a:t>
            </a:r>
            <a:r>
              <a:rPr dirty="0"/>
              <a:t> </a:t>
            </a:r>
            <a:r>
              <a:rPr dirty="0" err="1"/>
              <a:t>een</a:t>
            </a:r>
            <a:r>
              <a:rPr dirty="0"/>
              <a:t> </a:t>
            </a:r>
            <a:r>
              <a:rPr dirty="0" err="1"/>
              <a:t>aanspreekpunt</a:t>
            </a:r>
            <a:r>
              <a:rPr dirty="0"/>
              <a:t> </a:t>
            </a:r>
            <a:r>
              <a:rPr dirty="0" err="1"/>
              <a:t>hebben</a:t>
            </a:r>
            <a:r>
              <a:rPr dirty="0"/>
              <a:t> </a:t>
            </a:r>
            <a:r>
              <a:rPr dirty="0" err="1"/>
              <a:t>binnen</a:t>
            </a:r>
            <a:r>
              <a:rPr dirty="0"/>
              <a:t> </a:t>
            </a:r>
            <a:r>
              <a:rPr dirty="0" err="1"/>
              <a:t>een</a:t>
            </a:r>
            <a:r>
              <a:rPr dirty="0"/>
              <a:t> </a:t>
            </a:r>
            <a:r>
              <a:rPr dirty="0" err="1"/>
              <a:t>gemeente</a:t>
            </a:r>
            <a:r>
              <a:rPr dirty="0"/>
              <a:t>. Je </a:t>
            </a:r>
            <a:r>
              <a:rPr dirty="0" err="1"/>
              <a:t>kan</a:t>
            </a:r>
            <a:r>
              <a:rPr dirty="0"/>
              <a:t> het </a:t>
            </a:r>
            <a:r>
              <a:rPr dirty="0" err="1"/>
              <a:t>ook</a:t>
            </a:r>
            <a:r>
              <a:rPr dirty="0"/>
              <a:t> </a:t>
            </a:r>
            <a:r>
              <a:rPr dirty="0" err="1"/>
              <a:t>gezamenlijk</a:t>
            </a:r>
            <a:r>
              <a:rPr dirty="0"/>
              <a:t> met </a:t>
            </a:r>
            <a:r>
              <a:rPr dirty="0" err="1"/>
              <a:t>een</a:t>
            </a:r>
            <a:r>
              <a:rPr dirty="0"/>
              <a:t> </a:t>
            </a:r>
            <a:r>
              <a:rPr dirty="0" err="1"/>
              <a:t>aantal</a:t>
            </a:r>
            <a:r>
              <a:rPr dirty="0"/>
              <a:t> </a:t>
            </a:r>
            <a:r>
              <a:rPr dirty="0" err="1"/>
              <a:t>gemeenten</a:t>
            </a:r>
            <a:r>
              <a:rPr dirty="0"/>
              <a:t> of </a:t>
            </a:r>
          </a:p>
          <a:p>
            <a:pPr algn="l" defTabSz="457200">
              <a:defRPr sz="1200" b="0">
                <a:latin typeface="Gill Sans Light"/>
                <a:ea typeface="Gill Sans Light"/>
                <a:cs typeface="Gill Sans Light"/>
                <a:sym typeface="Gill Sans Light"/>
              </a:defRPr>
            </a:pPr>
            <a:r>
              <a:rPr dirty="0"/>
              <a:t>met de </a:t>
            </a:r>
            <a:r>
              <a:rPr dirty="0" err="1"/>
              <a:t>omgevingsdienst</a:t>
            </a:r>
            <a:r>
              <a:rPr dirty="0"/>
              <a:t> </a:t>
            </a:r>
            <a:r>
              <a:rPr dirty="0" err="1"/>
              <a:t>organiseren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Geef</a:t>
            </a:r>
            <a:r>
              <a:rPr dirty="0"/>
              <a:t> met de </a:t>
            </a:r>
            <a:r>
              <a:rPr dirty="0" err="1"/>
              <a:t>gemeentelijke</a:t>
            </a:r>
            <a:r>
              <a:rPr dirty="0"/>
              <a:t> </a:t>
            </a:r>
            <a:r>
              <a:rPr dirty="0" err="1"/>
              <a:t>asbestdaken</a:t>
            </a:r>
            <a:r>
              <a:rPr dirty="0"/>
              <a:t> het </a:t>
            </a:r>
            <a:r>
              <a:rPr dirty="0" err="1"/>
              <a:t>goede</a:t>
            </a:r>
            <a:r>
              <a:rPr dirty="0"/>
              <a:t> </a:t>
            </a:r>
            <a:r>
              <a:rPr dirty="0" err="1"/>
              <a:t>voorbeeld</a:t>
            </a:r>
            <a:r>
              <a:rPr dirty="0"/>
              <a:t> </a:t>
            </a:r>
            <a:r>
              <a:rPr dirty="0" err="1"/>
              <a:t>en</a:t>
            </a:r>
            <a:r>
              <a:rPr dirty="0"/>
              <a:t> </a:t>
            </a:r>
            <a:r>
              <a:rPr dirty="0" err="1"/>
              <a:t>geef</a:t>
            </a:r>
            <a:r>
              <a:rPr dirty="0"/>
              <a:t> </a:t>
            </a:r>
            <a:r>
              <a:rPr dirty="0" err="1"/>
              <a:t>er</a:t>
            </a:r>
            <a:r>
              <a:rPr dirty="0"/>
              <a:t> </a:t>
            </a:r>
            <a:r>
              <a:rPr dirty="0" err="1"/>
              <a:t>publiciteit</a:t>
            </a:r>
            <a:r>
              <a:rPr dirty="0"/>
              <a:t> </a:t>
            </a:r>
            <a:r>
              <a:rPr dirty="0" err="1"/>
              <a:t>aan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Stimuleer</a:t>
            </a:r>
            <a:r>
              <a:rPr dirty="0"/>
              <a:t> </a:t>
            </a:r>
            <a:r>
              <a:rPr dirty="0" err="1"/>
              <a:t>burgerinitiatieven</a:t>
            </a:r>
            <a:r>
              <a:rPr dirty="0"/>
              <a:t> </a:t>
            </a:r>
            <a:r>
              <a:rPr dirty="0" err="1"/>
              <a:t>bij</a:t>
            </a:r>
            <a:r>
              <a:rPr dirty="0"/>
              <a:t> het </a:t>
            </a:r>
            <a:r>
              <a:rPr dirty="0" err="1"/>
              <a:t>verwijderen</a:t>
            </a:r>
            <a:r>
              <a:rPr dirty="0"/>
              <a:t> van </a:t>
            </a:r>
            <a:r>
              <a:rPr dirty="0" err="1"/>
              <a:t>asbestdaken</a:t>
            </a:r>
            <a:r>
              <a:rPr dirty="0"/>
              <a:t> van minder van 35 </a:t>
            </a:r>
            <a:r>
              <a:rPr dirty="0" err="1"/>
              <a:t>vierkante</a:t>
            </a:r>
            <a:r>
              <a:rPr dirty="0"/>
              <a:t> meter, door het </a:t>
            </a:r>
            <a:r>
              <a:rPr dirty="0" err="1"/>
              <a:t>benodigd</a:t>
            </a:r>
            <a:r>
              <a:rPr dirty="0"/>
              <a:t> </a:t>
            </a:r>
            <a:r>
              <a:rPr dirty="0" err="1"/>
              <a:t>materiaal</a:t>
            </a:r>
            <a:r>
              <a:rPr dirty="0"/>
              <a:t>   </a:t>
            </a:r>
          </a:p>
          <a:p>
            <a:pPr algn="l" defTabSz="457200">
              <a:defRPr sz="1200" b="0">
                <a:latin typeface="Gill Sans Light"/>
                <a:ea typeface="Gill Sans Light"/>
                <a:cs typeface="Gill Sans Light"/>
                <a:sym typeface="Gill Sans Light"/>
              </a:defRPr>
            </a:pPr>
            <a:r>
              <a:rPr dirty="0"/>
              <a:t>(</a:t>
            </a:r>
            <a:r>
              <a:rPr dirty="0" err="1"/>
              <a:t>kleding</a:t>
            </a:r>
            <a:r>
              <a:rPr dirty="0"/>
              <a:t>, maskers, </a:t>
            </a:r>
            <a:r>
              <a:rPr dirty="0" err="1"/>
              <a:t>inpakplastic</a:t>
            </a:r>
            <a:r>
              <a:rPr dirty="0"/>
              <a:t>) (</a:t>
            </a:r>
            <a:r>
              <a:rPr dirty="0" err="1"/>
              <a:t>deels</a:t>
            </a:r>
            <a:r>
              <a:rPr dirty="0"/>
              <a:t>) </a:t>
            </a:r>
            <a:r>
              <a:rPr dirty="0" err="1"/>
              <a:t>beschikbaar</a:t>
            </a:r>
            <a:r>
              <a:rPr dirty="0"/>
              <a:t> </a:t>
            </a:r>
            <a:r>
              <a:rPr dirty="0" err="1"/>
              <a:t>te</a:t>
            </a:r>
            <a:r>
              <a:rPr dirty="0"/>
              <a:t> </a:t>
            </a:r>
            <a:r>
              <a:rPr dirty="0" err="1"/>
              <a:t>stellen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Faciliteer</a:t>
            </a:r>
            <a:r>
              <a:rPr dirty="0"/>
              <a:t> door hand- </a:t>
            </a:r>
            <a:r>
              <a:rPr dirty="0" err="1"/>
              <a:t>en</a:t>
            </a:r>
            <a:r>
              <a:rPr dirty="0"/>
              <a:t> </a:t>
            </a:r>
            <a:r>
              <a:rPr dirty="0" err="1" smtClean="0"/>
              <a:t>spandiensten</a:t>
            </a:r>
            <a:r>
              <a:rPr dirty="0" smtClean="0"/>
              <a:t> </a:t>
            </a:r>
            <a:r>
              <a:rPr dirty="0" err="1"/>
              <a:t>te</a:t>
            </a:r>
            <a:r>
              <a:rPr dirty="0"/>
              <a:t> </a:t>
            </a:r>
            <a:r>
              <a:rPr dirty="0" err="1"/>
              <a:t>verlenen</a:t>
            </a:r>
            <a:r>
              <a:rPr dirty="0"/>
              <a:t> </a:t>
            </a:r>
            <a:r>
              <a:rPr dirty="0" err="1"/>
              <a:t>bij</a:t>
            </a:r>
            <a:r>
              <a:rPr dirty="0"/>
              <a:t> de </a:t>
            </a:r>
            <a:r>
              <a:rPr dirty="0" err="1"/>
              <a:t>organisatie</a:t>
            </a:r>
            <a:r>
              <a:rPr dirty="0"/>
              <a:t> van </a:t>
            </a:r>
            <a:r>
              <a:rPr dirty="0" err="1"/>
              <a:t>initiatieven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Wees </a:t>
            </a:r>
            <a:r>
              <a:rPr dirty="0" err="1"/>
              <a:t>proactief</a:t>
            </a:r>
            <a:r>
              <a:rPr dirty="0"/>
              <a:t> </a:t>
            </a:r>
            <a:r>
              <a:rPr dirty="0" err="1"/>
              <a:t>en</a:t>
            </a:r>
            <a:r>
              <a:rPr dirty="0"/>
              <a:t> </a:t>
            </a:r>
            <a:r>
              <a:rPr dirty="0" err="1"/>
              <a:t>werk</a:t>
            </a:r>
            <a:r>
              <a:rPr dirty="0"/>
              <a:t> </a:t>
            </a:r>
            <a:r>
              <a:rPr dirty="0" err="1"/>
              <a:t>samen</a:t>
            </a:r>
            <a:r>
              <a:rPr dirty="0"/>
              <a:t> met </a:t>
            </a:r>
            <a:r>
              <a:rPr dirty="0" err="1"/>
              <a:t>alle</a:t>
            </a:r>
            <a:r>
              <a:rPr dirty="0"/>
              <a:t> </a:t>
            </a:r>
            <a:r>
              <a:rPr dirty="0" err="1"/>
              <a:t>benodigde</a:t>
            </a:r>
            <a:r>
              <a:rPr dirty="0"/>
              <a:t> </a:t>
            </a:r>
            <a:r>
              <a:rPr dirty="0" err="1"/>
              <a:t>partijen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Maak</a:t>
            </a:r>
            <a:r>
              <a:rPr dirty="0"/>
              <a:t> </a:t>
            </a:r>
            <a:r>
              <a:rPr dirty="0" err="1"/>
              <a:t>een</a:t>
            </a:r>
            <a:r>
              <a:rPr dirty="0"/>
              <a:t> </a:t>
            </a:r>
            <a:r>
              <a:rPr dirty="0" err="1"/>
              <a:t>combinatie</a:t>
            </a:r>
            <a:r>
              <a:rPr dirty="0"/>
              <a:t> met de </a:t>
            </a:r>
            <a:r>
              <a:rPr dirty="0" err="1"/>
              <a:t>gemeentelijk</a:t>
            </a:r>
            <a:r>
              <a:rPr dirty="0"/>
              <a:t> </a:t>
            </a:r>
            <a:r>
              <a:rPr dirty="0" err="1"/>
              <a:t>energie</a:t>
            </a:r>
            <a:r>
              <a:rPr dirty="0"/>
              <a:t>- </a:t>
            </a:r>
            <a:r>
              <a:rPr dirty="0" err="1"/>
              <a:t>en</a:t>
            </a:r>
            <a:r>
              <a:rPr dirty="0"/>
              <a:t> </a:t>
            </a:r>
            <a:r>
              <a:rPr dirty="0" err="1"/>
              <a:t>duurzaamheidsambitie</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a:t>
            </a:r>
            <a:r>
              <a:rPr dirty="0" err="1"/>
              <a:t>provincie</a:t>
            </a:r>
            <a:r>
              <a:rPr dirty="0"/>
              <a:t> </a:t>
            </a:r>
            <a:r>
              <a:rPr dirty="0" err="1"/>
              <a:t>stimuleert</a:t>
            </a:r>
            <a:r>
              <a:rPr dirty="0"/>
              <a:t> het </a:t>
            </a:r>
            <a:r>
              <a:rPr dirty="0" err="1"/>
              <a:t>verwijderen</a:t>
            </a:r>
            <a:r>
              <a:rPr dirty="0"/>
              <a:t> van </a:t>
            </a:r>
            <a:r>
              <a:rPr dirty="0" err="1"/>
              <a:t>asbestdaken</a:t>
            </a:r>
            <a:r>
              <a:rPr dirty="0"/>
              <a:t> in het </a:t>
            </a:r>
            <a:r>
              <a:rPr dirty="0" err="1"/>
              <a:t>kader</a:t>
            </a:r>
            <a:r>
              <a:rPr dirty="0"/>
              <a:t> van de </a:t>
            </a:r>
            <a:r>
              <a:rPr dirty="0" err="1"/>
              <a:t>transitie</a:t>
            </a:r>
            <a:r>
              <a:rPr dirty="0"/>
              <a:t> van het </a:t>
            </a:r>
            <a:r>
              <a:rPr dirty="0" err="1"/>
              <a:t>veehouderijbeleid</a:t>
            </a:r>
            <a:r>
              <a:rPr dirty="0"/>
              <a:t> (</a:t>
            </a:r>
            <a:r>
              <a:rPr dirty="0" err="1"/>
              <a:t>mest</a:t>
            </a:r>
            <a:r>
              <a:rPr dirty="0"/>
              <a:t>, </a:t>
            </a:r>
            <a:r>
              <a:rPr dirty="0" err="1"/>
              <a:t>stikstof</a:t>
            </a:r>
            <a:r>
              <a:rPr dirty="0"/>
              <a:t>).</a:t>
            </a:r>
          </a:p>
          <a:p>
            <a:pPr algn="l" defTabSz="457200">
              <a:defRPr sz="1200" b="0">
                <a:latin typeface="Gill Sans Light"/>
                <a:ea typeface="Gill Sans Light"/>
                <a:cs typeface="Gill Sans Light"/>
                <a:sym typeface="Gill Sans Light"/>
              </a:defRPr>
            </a:pPr>
            <a:r>
              <a:rPr dirty="0" err="1"/>
              <a:t>Sluit</a:t>
            </a:r>
            <a:r>
              <a:rPr dirty="0"/>
              <a:t> </a:t>
            </a:r>
            <a:r>
              <a:rPr dirty="0" err="1"/>
              <a:t>als</a:t>
            </a:r>
            <a:r>
              <a:rPr dirty="0"/>
              <a:t> </a:t>
            </a:r>
            <a:r>
              <a:rPr dirty="0" err="1"/>
              <a:t>gemeente</a:t>
            </a:r>
            <a:r>
              <a:rPr dirty="0"/>
              <a:t> </a:t>
            </a:r>
            <a:r>
              <a:rPr dirty="0" err="1"/>
              <a:t>aan</a:t>
            </a:r>
            <a:r>
              <a:rPr dirty="0"/>
              <a:t> </a:t>
            </a:r>
            <a:r>
              <a:rPr dirty="0" err="1"/>
              <a:t>bij</a:t>
            </a:r>
            <a:r>
              <a:rPr dirty="0"/>
              <a:t> </a:t>
            </a:r>
            <a:r>
              <a:rPr dirty="0" err="1"/>
              <a:t>dit</a:t>
            </a:r>
            <a:r>
              <a:rPr dirty="0"/>
              <a:t> </a:t>
            </a:r>
            <a:r>
              <a:rPr dirty="0" err="1"/>
              <a:t>initiatief</a:t>
            </a:r>
            <a:r>
              <a:rPr dirty="0"/>
              <a:t>.</a:t>
            </a:r>
          </a:p>
          <a:p>
            <a:pPr algn="l" defTabSz="457200">
              <a:defRPr sz="1200" b="0">
                <a:latin typeface="Gill Sans Light"/>
                <a:ea typeface="Gill Sans Light"/>
                <a:cs typeface="Gill Sans Light"/>
                <a:sym typeface="Gill Sans Light"/>
              </a:defRPr>
            </a:pPr>
            <a:endParaRPr dirty="0"/>
          </a:p>
        </p:txBody>
      </p:sp>
      <p:pic>
        <p:nvPicPr>
          <p:cNvPr id="151"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715807" y="1133940"/>
            <a:ext cx="9282919" cy="72478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4600" b="0" i="1">
                <a:latin typeface="Gill Sans"/>
                <a:ea typeface="Gill Sans"/>
                <a:cs typeface="Gill Sans"/>
                <a:sym typeface="Gill Sans"/>
              </a:defRPr>
            </a:pPr>
            <a:r>
              <a:rPr dirty="0" err="1"/>
              <a:t>Wie</a:t>
            </a:r>
            <a:r>
              <a:rPr dirty="0"/>
              <a:t> </a:t>
            </a:r>
            <a:r>
              <a:rPr dirty="0" err="1"/>
              <a:t>heb</a:t>
            </a:r>
            <a:r>
              <a:rPr dirty="0"/>
              <a:t> je </a:t>
            </a:r>
            <a:r>
              <a:rPr dirty="0" err="1"/>
              <a:t>nodig</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Bestuur</a:t>
            </a:r>
            <a:r>
              <a:rPr i="1" dirty="0">
                <a:latin typeface="Gill Sans SemiBold"/>
                <a:ea typeface="Gill Sans SemiBold"/>
                <a:cs typeface="Gill Sans SemiBold"/>
                <a:sym typeface="Gill Sans SemiBold"/>
              </a:rPr>
              <a:t>:</a:t>
            </a:r>
            <a:r>
              <a:rPr dirty="0"/>
              <a:t> </a:t>
            </a:r>
            <a:r>
              <a:rPr dirty="0" err="1"/>
              <a:t>voor</a:t>
            </a:r>
            <a:r>
              <a:rPr dirty="0"/>
              <a:t> </a:t>
            </a:r>
            <a:r>
              <a:rPr dirty="0" err="1"/>
              <a:t>groen</a:t>
            </a:r>
            <a:r>
              <a:rPr dirty="0"/>
              <a:t> </a:t>
            </a:r>
            <a:r>
              <a:rPr dirty="0" err="1"/>
              <a:t>licht</a:t>
            </a:r>
            <a:r>
              <a:rPr dirty="0"/>
              <a:t> </a:t>
            </a:r>
            <a:r>
              <a:rPr dirty="0" err="1"/>
              <a:t>en</a:t>
            </a:r>
            <a:r>
              <a:rPr dirty="0"/>
              <a:t> </a:t>
            </a:r>
            <a:r>
              <a:rPr dirty="0" err="1" smtClean="0"/>
              <a:t>ruggesteun</a:t>
            </a:r>
            <a:r>
              <a:rPr lang="nl-NL" dirty="0" smtClean="0"/>
              <a: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a:latin typeface="Gill Sans SemiBold"/>
                <a:ea typeface="Gill Sans SemiBold"/>
                <a:cs typeface="Gill Sans SemiBold"/>
                <a:sym typeface="Gill Sans SemiBold"/>
              </a:rPr>
              <a:t>Communicatie:</a:t>
            </a:r>
            <a:r>
              <a:rPr dirty="0">
                <a:latin typeface="Gill Sans SemiBold"/>
                <a:ea typeface="Gill Sans SemiBold"/>
                <a:cs typeface="Gill Sans SemiBold"/>
                <a:sym typeface="Gill Sans SemiBold"/>
              </a:rPr>
              <a:t> </a:t>
            </a:r>
            <a:r>
              <a:rPr dirty="0" err="1"/>
              <a:t>voor</a:t>
            </a:r>
            <a:r>
              <a:rPr dirty="0"/>
              <a:t> </a:t>
            </a:r>
            <a:r>
              <a:rPr dirty="0" err="1"/>
              <a:t>herhaalde</a:t>
            </a:r>
            <a:r>
              <a:rPr dirty="0"/>
              <a:t> </a:t>
            </a:r>
            <a:r>
              <a:rPr dirty="0" err="1"/>
              <a:t>en</a:t>
            </a:r>
            <a:r>
              <a:rPr dirty="0"/>
              <a:t> </a:t>
            </a:r>
            <a:r>
              <a:rPr dirty="0" err="1"/>
              <a:t>duidelijke</a:t>
            </a:r>
            <a:r>
              <a:rPr dirty="0"/>
              <a:t> </a:t>
            </a:r>
            <a:r>
              <a:rPr dirty="0" err="1"/>
              <a:t>communicatie</a:t>
            </a:r>
            <a:r>
              <a:rPr dirty="0"/>
              <a:t> </a:t>
            </a:r>
            <a:r>
              <a:rPr dirty="0" err="1"/>
              <a:t>richting</a:t>
            </a:r>
            <a:r>
              <a:rPr dirty="0"/>
              <a:t> </a:t>
            </a:r>
            <a:r>
              <a:rPr dirty="0" err="1" smtClean="0"/>
              <a:t>bewoners</a:t>
            </a:r>
            <a:r>
              <a:rPr lang="nl-NL" dirty="0"/>
              <a:t> </a:t>
            </a:r>
            <a:r>
              <a:rPr lang="nl-NL" dirty="0" smtClean="0"/>
              <a:t>en voor de juiste communicatieboodschap bij de collega’s van de milieustraat en de juiste informatie op de gemeentelijke website.</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Financiën</a:t>
            </a:r>
            <a:r>
              <a:rPr i="1" dirty="0">
                <a:latin typeface="Gill Sans SemiBold"/>
                <a:ea typeface="Gill Sans SemiBold"/>
                <a:cs typeface="Gill Sans SemiBold"/>
                <a:sym typeface="Gill Sans SemiBold"/>
              </a:rPr>
              <a:t>:</a:t>
            </a:r>
            <a:r>
              <a:rPr dirty="0"/>
              <a:t> </a:t>
            </a:r>
            <a:r>
              <a:rPr dirty="0" err="1"/>
              <a:t>geringe</a:t>
            </a:r>
            <a:r>
              <a:rPr dirty="0"/>
              <a:t> </a:t>
            </a:r>
            <a:r>
              <a:rPr dirty="0" err="1"/>
              <a:t>investeringen</a:t>
            </a:r>
            <a:r>
              <a:rPr dirty="0"/>
              <a:t> in </a:t>
            </a:r>
            <a:r>
              <a:rPr dirty="0" err="1"/>
              <a:t>inpakplastic</a:t>
            </a:r>
            <a:r>
              <a:rPr dirty="0"/>
              <a:t> </a:t>
            </a:r>
            <a:r>
              <a:rPr dirty="0" err="1"/>
              <a:t>en</a:t>
            </a:r>
            <a:r>
              <a:rPr dirty="0"/>
              <a:t> </a:t>
            </a:r>
            <a:r>
              <a:rPr dirty="0" err="1"/>
              <a:t>weggooibescherming</a:t>
            </a:r>
            <a:r>
              <a:rPr dirty="0"/>
              <a:t> </a:t>
            </a:r>
            <a:r>
              <a:rPr dirty="0" err="1"/>
              <a:t>verdienen</a:t>
            </a:r>
            <a:r>
              <a:rPr dirty="0"/>
              <a:t> </a:t>
            </a:r>
            <a:r>
              <a:rPr dirty="0" err="1"/>
              <a:t>zich</a:t>
            </a:r>
            <a:r>
              <a:rPr dirty="0"/>
              <a:t> </a:t>
            </a:r>
            <a:r>
              <a:rPr dirty="0" err="1"/>
              <a:t>snel</a:t>
            </a:r>
            <a:r>
              <a:rPr dirty="0"/>
              <a:t> </a:t>
            </a:r>
            <a:r>
              <a:rPr dirty="0" err="1" smtClean="0"/>
              <a:t>terug</a:t>
            </a:r>
            <a:r>
              <a:rPr lang="nl-NL" dirty="0" smtClean="0"/>
              <a: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Inzameling</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Milieustraat</a:t>
            </a:r>
            <a:r>
              <a:rPr i="1" dirty="0">
                <a:latin typeface="Gill Sans SemiBold"/>
                <a:ea typeface="Gill Sans SemiBold"/>
                <a:cs typeface="Gill Sans SemiBold"/>
                <a:sym typeface="Gill Sans SemiBold"/>
              </a:rPr>
              <a:t>:</a:t>
            </a:r>
            <a:r>
              <a:rPr dirty="0"/>
              <a:t> de </a:t>
            </a:r>
            <a:r>
              <a:rPr dirty="0" err="1"/>
              <a:t>juiste</a:t>
            </a:r>
            <a:r>
              <a:rPr dirty="0"/>
              <a:t> </a:t>
            </a:r>
            <a:r>
              <a:rPr dirty="0" err="1"/>
              <a:t>instructie</a:t>
            </a:r>
            <a:r>
              <a:rPr dirty="0"/>
              <a:t> </a:t>
            </a:r>
            <a:r>
              <a:rPr dirty="0" err="1"/>
              <a:t>waaronder</a:t>
            </a:r>
            <a:r>
              <a:rPr dirty="0"/>
              <a:t> ‘</a:t>
            </a:r>
            <a:r>
              <a:rPr dirty="0" err="1"/>
              <a:t>nooit</a:t>
            </a:r>
            <a:r>
              <a:rPr dirty="0"/>
              <a:t> </a:t>
            </a:r>
            <a:r>
              <a:rPr dirty="0" err="1"/>
              <a:t>wegsturen</a:t>
            </a:r>
            <a:r>
              <a:rPr dirty="0"/>
              <a:t>’ want </a:t>
            </a:r>
            <a:r>
              <a:rPr dirty="0" err="1"/>
              <a:t>dan</a:t>
            </a:r>
            <a:r>
              <a:rPr dirty="0"/>
              <a:t> is de </a:t>
            </a:r>
            <a:r>
              <a:rPr dirty="0" err="1"/>
              <a:t>kans</a:t>
            </a:r>
            <a:r>
              <a:rPr dirty="0"/>
              <a:t> </a:t>
            </a:r>
            <a:r>
              <a:rPr dirty="0" err="1"/>
              <a:t>groot</a:t>
            </a:r>
            <a:r>
              <a:rPr dirty="0"/>
              <a:t> </a:t>
            </a:r>
            <a:r>
              <a:rPr dirty="0" err="1"/>
              <a:t>dat</a:t>
            </a:r>
            <a:r>
              <a:rPr dirty="0"/>
              <a:t> het in de </a:t>
            </a:r>
            <a:r>
              <a:rPr dirty="0" err="1"/>
              <a:t>natuur</a:t>
            </a:r>
            <a:r>
              <a:rPr dirty="0"/>
              <a:t> </a:t>
            </a:r>
            <a:r>
              <a:rPr dirty="0" err="1"/>
              <a:t>wordt</a:t>
            </a:r>
            <a:r>
              <a:rPr dirty="0"/>
              <a:t> </a:t>
            </a:r>
            <a:r>
              <a:rPr dirty="0" err="1"/>
              <a:t>gedumpt</a:t>
            </a:r>
            <a:r>
              <a:rPr dirty="0"/>
              <a:t>, wat de </a:t>
            </a:r>
            <a:r>
              <a:rPr dirty="0" err="1"/>
              <a:t>gemeenschap</a:t>
            </a:r>
            <a:r>
              <a:rPr dirty="0"/>
              <a:t> </a:t>
            </a:r>
            <a:r>
              <a:rPr dirty="0" err="1"/>
              <a:t>veel</a:t>
            </a:r>
            <a:r>
              <a:rPr dirty="0"/>
              <a:t> geld </a:t>
            </a:r>
            <a:r>
              <a:rPr dirty="0" err="1"/>
              <a:t>kost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Toezicht</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handhaving</a:t>
            </a:r>
            <a:r>
              <a:rPr i="1" dirty="0">
                <a:latin typeface="Gill Sans SemiBold"/>
                <a:ea typeface="Gill Sans SemiBold"/>
                <a:cs typeface="Gill Sans SemiBold"/>
                <a:sym typeface="Gill Sans SemiBold"/>
              </a:rPr>
              <a:t> asbest, Wet </a:t>
            </a:r>
            <a:r>
              <a:rPr i="1" dirty="0" err="1">
                <a:latin typeface="Gill Sans SemiBold"/>
                <a:ea typeface="Gill Sans SemiBold"/>
                <a:cs typeface="Gill Sans SemiBold"/>
                <a:sym typeface="Gill Sans SemiBold"/>
              </a:rPr>
              <a:t>natuurbescherming</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bouwen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wonen</a:t>
            </a:r>
            <a:r>
              <a:rPr i="1" dirty="0">
                <a:latin typeface="Gill Sans SemiBold"/>
                <a:ea typeface="Gill Sans SemiBold"/>
                <a:cs typeface="Gill Sans SemiBold"/>
                <a:sym typeface="Gill Sans SemiBold"/>
              </a:rPr>
              <a:t>: </a:t>
            </a:r>
            <a:r>
              <a:rPr dirty="0" err="1"/>
              <a:t>maak</a:t>
            </a:r>
            <a:r>
              <a:rPr dirty="0"/>
              <a:t> </a:t>
            </a:r>
            <a:r>
              <a:rPr dirty="0" err="1"/>
              <a:t>vooraf</a:t>
            </a:r>
            <a:r>
              <a:rPr dirty="0"/>
              <a:t> </a:t>
            </a:r>
            <a:r>
              <a:rPr dirty="0" err="1"/>
              <a:t>duidelijke</a:t>
            </a:r>
            <a:r>
              <a:rPr dirty="0"/>
              <a:t> </a:t>
            </a:r>
            <a:r>
              <a:rPr dirty="0" err="1" smtClean="0"/>
              <a:t>afspraken</a:t>
            </a:r>
            <a:r>
              <a:rPr lang="nl-NL" dirty="0" smtClean="0"/>
              <a:t>.</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a:latin typeface="Gill Sans SemiBold"/>
                <a:ea typeface="Gill Sans SemiBold"/>
                <a:cs typeface="Gill Sans SemiBold"/>
                <a:sym typeface="Gill Sans SemiBold"/>
              </a:rPr>
              <a:t>GGD: </a:t>
            </a:r>
            <a:r>
              <a:rPr dirty="0" err="1"/>
              <a:t>betrek</a:t>
            </a:r>
            <a:r>
              <a:rPr dirty="0"/>
              <a:t> </a:t>
            </a:r>
            <a:r>
              <a:rPr dirty="0" err="1"/>
              <a:t>vanaf</a:t>
            </a:r>
            <a:r>
              <a:rPr dirty="0"/>
              <a:t> het begin de GGD </a:t>
            </a:r>
            <a:r>
              <a:rPr dirty="0" err="1"/>
              <a:t>bij</a:t>
            </a:r>
            <a:r>
              <a:rPr dirty="0"/>
              <a:t> </a:t>
            </a:r>
            <a:r>
              <a:rPr dirty="0" err="1"/>
              <a:t>een</a:t>
            </a:r>
            <a:r>
              <a:rPr dirty="0"/>
              <a:t> project. Het is </a:t>
            </a:r>
            <a:r>
              <a:rPr dirty="0" err="1"/>
              <a:t>altijd</a:t>
            </a:r>
            <a:r>
              <a:rPr dirty="0"/>
              <a:t> </a:t>
            </a:r>
            <a:r>
              <a:rPr dirty="0" err="1"/>
              <a:t>mogelijk</a:t>
            </a:r>
            <a:r>
              <a:rPr dirty="0"/>
              <a:t> </a:t>
            </a:r>
            <a:r>
              <a:rPr dirty="0" err="1"/>
              <a:t>dat</a:t>
            </a:r>
            <a:r>
              <a:rPr dirty="0"/>
              <a:t> </a:t>
            </a:r>
            <a:r>
              <a:rPr dirty="0" err="1"/>
              <a:t>er</a:t>
            </a:r>
            <a:r>
              <a:rPr dirty="0"/>
              <a:t> </a:t>
            </a:r>
            <a:r>
              <a:rPr dirty="0" err="1"/>
              <a:t>mensen</a:t>
            </a:r>
            <a:r>
              <a:rPr dirty="0"/>
              <a:t> </a:t>
            </a:r>
            <a:r>
              <a:rPr dirty="0" err="1"/>
              <a:t>zijn</a:t>
            </a:r>
            <a:r>
              <a:rPr dirty="0"/>
              <a:t> die </a:t>
            </a:r>
            <a:r>
              <a:rPr dirty="0" err="1"/>
              <a:t>veel</a:t>
            </a:r>
            <a:r>
              <a:rPr dirty="0"/>
              <a:t> angst </a:t>
            </a:r>
            <a:r>
              <a:rPr dirty="0" err="1"/>
              <a:t>hebben</a:t>
            </a:r>
            <a:r>
              <a:rPr dirty="0"/>
              <a:t> </a:t>
            </a:r>
            <a:r>
              <a:rPr dirty="0" err="1"/>
              <a:t>voor</a:t>
            </a:r>
            <a:r>
              <a:rPr dirty="0"/>
              <a:t> asbest. De GGD Noord-Brabant </a:t>
            </a:r>
            <a:r>
              <a:rPr dirty="0" err="1"/>
              <a:t>heeft</a:t>
            </a:r>
            <a:r>
              <a:rPr dirty="0"/>
              <a:t> </a:t>
            </a:r>
            <a:r>
              <a:rPr dirty="0" err="1"/>
              <a:t>speciale</a:t>
            </a:r>
            <a:r>
              <a:rPr dirty="0"/>
              <a:t> </a:t>
            </a:r>
            <a:r>
              <a:rPr dirty="0" err="1"/>
              <a:t>webpagina’s</a:t>
            </a:r>
            <a:r>
              <a:rPr dirty="0"/>
              <a:t> </a:t>
            </a:r>
            <a:r>
              <a:rPr dirty="0" err="1"/>
              <a:t>gemaakt</a:t>
            </a:r>
            <a:r>
              <a:rPr dirty="0"/>
              <a:t> om </a:t>
            </a:r>
            <a:r>
              <a:rPr dirty="0" err="1"/>
              <a:t>een</a:t>
            </a:r>
            <a:r>
              <a:rPr dirty="0"/>
              <a:t> </a:t>
            </a:r>
            <a:r>
              <a:rPr dirty="0" err="1"/>
              <a:t>genuanceerd</a:t>
            </a:r>
            <a:r>
              <a:rPr dirty="0"/>
              <a:t> </a:t>
            </a:r>
            <a:r>
              <a:rPr dirty="0" err="1"/>
              <a:t>beeld</a:t>
            </a:r>
            <a:r>
              <a:rPr dirty="0"/>
              <a:t> </a:t>
            </a:r>
            <a:r>
              <a:rPr dirty="0" err="1"/>
              <a:t>te</a:t>
            </a:r>
            <a:r>
              <a:rPr dirty="0"/>
              <a:t> </a:t>
            </a:r>
            <a:r>
              <a:rPr dirty="0" err="1"/>
              <a:t>scheppen</a:t>
            </a:r>
            <a:r>
              <a:rPr dirty="0"/>
              <a:t> </a:t>
            </a:r>
            <a:r>
              <a:rPr dirty="0" err="1"/>
              <a:t>en</a:t>
            </a:r>
            <a:r>
              <a:rPr dirty="0"/>
              <a:t> om </a:t>
            </a:r>
            <a:r>
              <a:rPr dirty="0" err="1"/>
              <a:t>mensen</a:t>
            </a:r>
            <a:r>
              <a:rPr dirty="0"/>
              <a:t> met angst </a:t>
            </a:r>
            <a:r>
              <a:rPr dirty="0" err="1"/>
              <a:t>voor</a:t>
            </a:r>
            <a:r>
              <a:rPr dirty="0"/>
              <a:t> asbest </a:t>
            </a:r>
            <a:r>
              <a:rPr dirty="0" err="1"/>
              <a:t>te</a:t>
            </a:r>
            <a:r>
              <a:rPr dirty="0"/>
              <a:t> </a:t>
            </a:r>
            <a:r>
              <a:rPr dirty="0" err="1"/>
              <a:t>helpen</a:t>
            </a:r>
            <a:r>
              <a:rPr dirty="0"/>
              <a:t>: </a:t>
            </a:r>
          </a:p>
          <a:p>
            <a:pPr algn="l" defTabSz="457200">
              <a:defRPr sz="1200" b="0">
                <a:latin typeface="Gill Sans Light"/>
                <a:ea typeface="Gill Sans Light"/>
                <a:cs typeface="Gill Sans Light"/>
                <a:sym typeface="Gill Sans Light"/>
              </a:defRPr>
            </a:pPr>
            <a:r>
              <a:rPr dirty="0">
                <a:hlinkClick r:id="rId2"/>
              </a:rPr>
              <a:t>https://www.ggdbzo.nl/informatie/milieu/Paginas/Asbest.aspx</a:t>
            </a: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endParaRPr dirty="0">
              <a:hlinkClick r:id="rId2"/>
            </a:endParaRPr>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Collega’s</a:t>
            </a:r>
            <a:r>
              <a:rPr i="1" dirty="0">
                <a:latin typeface="Gill Sans SemiBold"/>
                <a:ea typeface="Gill Sans SemiBold"/>
                <a:cs typeface="Gill Sans SemiBold"/>
                <a:sym typeface="Gill Sans SemiBold"/>
              </a:rPr>
              <a:t> van </a:t>
            </a:r>
            <a:r>
              <a:rPr i="1" dirty="0" err="1">
                <a:latin typeface="Gill Sans SemiBold"/>
                <a:ea typeface="Gill Sans SemiBold"/>
                <a:cs typeface="Gill Sans SemiBold"/>
                <a:sym typeface="Gill Sans SemiBold"/>
              </a:rPr>
              <a:t>duurzaamheid</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en</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energie</a:t>
            </a:r>
            <a:r>
              <a:rPr i="1" dirty="0">
                <a:latin typeface="Gill Sans SemiBold"/>
                <a:ea typeface="Gill Sans SemiBold"/>
                <a:cs typeface="Gill Sans SemiBold"/>
                <a:sym typeface="Gill Sans SemiBold"/>
              </a:rPr>
              <a:t>:</a:t>
            </a:r>
            <a:r>
              <a:rPr dirty="0"/>
              <a:t> </a:t>
            </a:r>
            <a:r>
              <a:rPr dirty="0" err="1"/>
              <a:t>kijk</a:t>
            </a:r>
            <a:r>
              <a:rPr dirty="0"/>
              <a:t> wat </a:t>
            </a:r>
            <a:r>
              <a:rPr dirty="0" err="1"/>
              <a:t>voor</a:t>
            </a:r>
            <a:r>
              <a:rPr dirty="0"/>
              <a:t> </a:t>
            </a:r>
            <a:r>
              <a:rPr dirty="0" err="1"/>
              <a:t>mogelijkheden</a:t>
            </a:r>
            <a:r>
              <a:rPr dirty="0"/>
              <a:t> </a:t>
            </a:r>
            <a:r>
              <a:rPr dirty="0" err="1"/>
              <a:t>er</a:t>
            </a:r>
            <a:r>
              <a:rPr dirty="0"/>
              <a:t> </a:t>
            </a:r>
            <a:r>
              <a:rPr dirty="0" err="1"/>
              <a:t>binnen</a:t>
            </a:r>
            <a:r>
              <a:rPr dirty="0"/>
              <a:t> </a:t>
            </a:r>
            <a:r>
              <a:rPr dirty="0" err="1"/>
              <a:t>jouw</a:t>
            </a:r>
            <a:r>
              <a:rPr dirty="0"/>
              <a:t> </a:t>
            </a:r>
            <a:r>
              <a:rPr dirty="0" err="1"/>
              <a:t>gemeente</a:t>
            </a:r>
            <a:r>
              <a:rPr dirty="0"/>
              <a:t> </a:t>
            </a:r>
            <a:r>
              <a:rPr dirty="0" err="1"/>
              <a:t>zijn</a:t>
            </a:r>
            <a:r>
              <a:rPr dirty="0"/>
              <a:t> om het </a:t>
            </a:r>
            <a:r>
              <a:rPr dirty="0" err="1"/>
              <a:t>gezamenlijk</a:t>
            </a:r>
            <a:r>
              <a:rPr dirty="0"/>
              <a:t> </a:t>
            </a:r>
            <a:r>
              <a:rPr dirty="0" err="1"/>
              <a:t>aan</a:t>
            </a:r>
            <a:r>
              <a:rPr dirty="0"/>
              <a:t> </a:t>
            </a:r>
            <a:r>
              <a:rPr dirty="0" err="1"/>
              <a:t>te</a:t>
            </a:r>
            <a:r>
              <a:rPr dirty="0"/>
              <a:t> </a:t>
            </a:r>
            <a:r>
              <a:rPr dirty="0" err="1"/>
              <a:t>pakken</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i="1" dirty="0" err="1">
                <a:latin typeface="Gill Sans SemiBold"/>
                <a:ea typeface="Gill Sans SemiBold"/>
                <a:cs typeface="Gill Sans SemiBold"/>
                <a:sym typeface="Gill Sans SemiBold"/>
              </a:rPr>
              <a:t>Collega’s</a:t>
            </a:r>
            <a:r>
              <a:rPr i="1" dirty="0">
                <a:latin typeface="Gill Sans SemiBold"/>
                <a:ea typeface="Gill Sans SemiBold"/>
                <a:cs typeface="Gill Sans SemiBold"/>
                <a:sym typeface="Gill Sans SemiBold"/>
              </a:rPr>
              <a:t> die </a:t>
            </a:r>
            <a:r>
              <a:rPr i="1" dirty="0" err="1">
                <a:latin typeface="Gill Sans SemiBold"/>
                <a:ea typeface="Gill Sans SemiBold"/>
                <a:cs typeface="Gill Sans SemiBold"/>
                <a:sym typeface="Gill Sans SemiBold"/>
              </a:rPr>
              <a:t>zich</a:t>
            </a:r>
            <a:r>
              <a:rPr i="1" dirty="0">
                <a:latin typeface="Gill Sans SemiBold"/>
                <a:ea typeface="Gill Sans SemiBold"/>
                <a:cs typeface="Gill Sans SemiBold"/>
                <a:sym typeface="Gill Sans SemiBold"/>
              </a:rPr>
              <a:t> met de Wet </a:t>
            </a:r>
            <a:r>
              <a:rPr i="1" dirty="0" err="1">
                <a:latin typeface="Gill Sans SemiBold"/>
                <a:ea typeface="Gill Sans SemiBold"/>
                <a:cs typeface="Gill Sans SemiBold"/>
                <a:sym typeface="Gill Sans SemiBold"/>
              </a:rPr>
              <a:t>Natuurbescherming</a:t>
            </a:r>
            <a:r>
              <a:rPr i="1" dirty="0">
                <a:latin typeface="Gill Sans SemiBold"/>
                <a:ea typeface="Gill Sans SemiBold"/>
                <a:cs typeface="Gill Sans SemiBold"/>
                <a:sym typeface="Gill Sans SemiBold"/>
              </a:rPr>
              <a:t> </a:t>
            </a:r>
            <a:r>
              <a:rPr i="1" dirty="0" err="1">
                <a:latin typeface="Gill Sans SemiBold"/>
                <a:ea typeface="Gill Sans SemiBold"/>
                <a:cs typeface="Gill Sans SemiBold"/>
                <a:sym typeface="Gill Sans SemiBold"/>
              </a:rPr>
              <a:t>bezighouden</a:t>
            </a:r>
            <a:r>
              <a:rPr i="1" dirty="0">
                <a:latin typeface="Gill Sans SemiBold"/>
                <a:ea typeface="Gill Sans SemiBold"/>
                <a:cs typeface="Gill Sans SemiBold"/>
                <a:sym typeface="Gill Sans SemiBold"/>
              </a:rPr>
              <a:t>: </a:t>
            </a:r>
            <a:r>
              <a:rPr dirty="0" err="1"/>
              <a:t>kwetsbare</a:t>
            </a:r>
            <a:r>
              <a:rPr dirty="0"/>
              <a:t> </a:t>
            </a:r>
            <a:r>
              <a:rPr dirty="0" err="1"/>
              <a:t>soorten</a:t>
            </a:r>
            <a:r>
              <a:rPr dirty="0"/>
              <a:t> die </a:t>
            </a:r>
            <a:r>
              <a:rPr dirty="0" err="1"/>
              <a:t>zich</a:t>
            </a:r>
            <a:r>
              <a:rPr dirty="0"/>
              <a:t> </a:t>
            </a:r>
            <a:r>
              <a:rPr dirty="0" err="1"/>
              <a:t>ophouden</a:t>
            </a:r>
            <a:r>
              <a:rPr dirty="0"/>
              <a:t> in </a:t>
            </a:r>
            <a:r>
              <a:rPr dirty="0" err="1"/>
              <a:t>gebouwen</a:t>
            </a:r>
            <a:r>
              <a:rPr dirty="0"/>
              <a:t> met </a:t>
            </a:r>
            <a:r>
              <a:rPr dirty="0" err="1"/>
              <a:t>asbestdaken</a:t>
            </a:r>
            <a:r>
              <a:rPr dirty="0"/>
              <a:t> </a:t>
            </a:r>
            <a:r>
              <a:rPr dirty="0" err="1"/>
              <a:t>moeten</a:t>
            </a:r>
            <a:r>
              <a:rPr dirty="0"/>
              <a:t> </a:t>
            </a:r>
            <a:r>
              <a:rPr dirty="0" err="1"/>
              <a:t>beschermd</a:t>
            </a:r>
            <a:r>
              <a:rPr dirty="0"/>
              <a:t> </a:t>
            </a:r>
            <a:r>
              <a:rPr dirty="0" err="1"/>
              <a:t>worden</a:t>
            </a:r>
            <a:r>
              <a:rPr dirty="0" smtClean="0"/>
              <a:t>.</a:t>
            </a:r>
            <a:endParaRPr lang="nl-NL" dirty="0" smtClean="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Werk</a:t>
            </a:r>
            <a:r>
              <a:rPr dirty="0"/>
              <a:t> </a:t>
            </a:r>
            <a:r>
              <a:rPr dirty="0" err="1"/>
              <a:t>samen</a:t>
            </a:r>
            <a:r>
              <a:rPr dirty="0"/>
              <a:t> </a:t>
            </a:r>
            <a:r>
              <a:rPr dirty="0" err="1"/>
              <a:t>en</a:t>
            </a:r>
            <a:r>
              <a:rPr dirty="0"/>
              <a:t> </a:t>
            </a:r>
            <a:r>
              <a:rPr dirty="0" err="1"/>
              <a:t>haal</a:t>
            </a:r>
            <a:r>
              <a:rPr dirty="0"/>
              <a:t> </a:t>
            </a:r>
            <a:r>
              <a:rPr dirty="0" err="1"/>
              <a:t>informatie</a:t>
            </a:r>
            <a:r>
              <a:rPr dirty="0"/>
              <a:t> op </a:t>
            </a:r>
            <a:r>
              <a:rPr dirty="0" err="1"/>
              <a:t>bij</a:t>
            </a:r>
            <a:r>
              <a:rPr dirty="0"/>
              <a:t> </a:t>
            </a:r>
            <a:r>
              <a:rPr dirty="0" err="1"/>
              <a:t>provincie</a:t>
            </a:r>
            <a:r>
              <a:rPr dirty="0"/>
              <a:t> </a:t>
            </a:r>
            <a:r>
              <a:rPr dirty="0" err="1"/>
              <a:t>en</a:t>
            </a:r>
            <a:r>
              <a:rPr dirty="0"/>
              <a:t> </a:t>
            </a:r>
            <a:r>
              <a:rPr dirty="0" err="1"/>
              <a:t>omgevingsdiensten</a:t>
            </a:r>
            <a:r>
              <a:rPr dirty="0"/>
              <a:t> </a:t>
            </a:r>
            <a:r>
              <a:rPr dirty="0" err="1"/>
              <a:t>en</a:t>
            </a:r>
            <a:r>
              <a:rPr dirty="0"/>
              <a:t> </a:t>
            </a:r>
            <a:r>
              <a:rPr dirty="0" err="1"/>
              <a:t>sluit</a:t>
            </a:r>
            <a:r>
              <a:rPr dirty="0"/>
              <a:t> </a:t>
            </a:r>
            <a:r>
              <a:rPr dirty="0" err="1"/>
              <a:t>aan</a:t>
            </a:r>
            <a:r>
              <a:rPr dirty="0"/>
              <a:t> </a:t>
            </a:r>
            <a:r>
              <a:rPr dirty="0" err="1"/>
              <a:t>bij</a:t>
            </a:r>
            <a:r>
              <a:rPr dirty="0"/>
              <a:t> </a:t>
            </a:r>
            <a:r>
              <a:rPr dirty="0" err="1"/>
              <a:t>andere</a:t>
            </a:r>
            <a:r>
              <a:rPr dirty="0"/>
              <a:t> </a:t>
            </a:r>
            <a:r>
              <a:rPr dirty="0" err="1"/>
              <a:t>initiatieven</a:t>
            </a:r>
            <a:r>
              <a:rPr dirty="0"/>
              <a:t>.</a:t>
            </a:r>
          </a:p>
        </p:txBody>
      </p:sp>
      <p:pic>
        <p:nvPicPr>
          <p:cNvPr id="154" name="Schermafbeelding 2018-10-08 om 11.32.46.png"/>
          <p:cNvPicPr>
            <a:picLocks noChangeAspect="1"/>
          </p:cNvPicPr>
          <p:nvPr/>
        </p:nvPicPr>
        <p:blipFill>
          <a:blip r:embed="rId3">
            <a:extLst/>
          </a:blip>
          <a:stretch>
            <a:fillRect/>
          </a:stretch>
        </p:blipFill>
        <p:spPr>
          <a:xfrm>
            <a:off x="7377293" y="4481581"/>
            <a:ext cx="2085614" cy="790438"/>
          </a:xfrm>
          <a:prstGeom prst="rect">
            <a:avLst/>
          </a:prstGeom>
          <a:ln w="12700">
            <a:miter lim="400000"/>
          </a:ln>
        </p:spPr>
      </p:pic>
      <p:pic>
        <p:nvPicPr>
          <p:cNvPr id="155" name="Schermafbeelding 2018-11-28 om 14.55.27.png"/>
          <p:cNvPicPr>
            <a:picLocks noChangeAspect="1"/>
          </p:cNvPicPr>
          <p:nvPr/>
        </p:nvPicPr>
        <p:blipFill>
          <a:blip r:embed="rId4">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1360962" y="1128761"/>
            <a:ext cx="10282875" cy="43210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457200">
              <a:defRPr sz="5000" b="0" i="1">
                <a:latin typeface="Gill Sans Light"/>
                <a:ea typeface="Gill Sans Light"/>
                <a:cs typeface="Gill Sans Light"/>
                <a:sym typeface="Gill Sans Light"/>
              </a:defRPr>
            </a:pPr>
            <a:r>
              <a:rPr dirty="0" err="1"/>
              <a:t>Niet</a:t>
            </a:r>
            <a:r>
              <a:rPr dirty="0"/>
              <a:t> ontzorgen maar </a:t>
            </a:r>
            <a:r>
              <a:rPr dirty="0" err="1"/>
              <a:t>faciliteren</a:t>
            </a:r>
            <a:endParaRPr dirty="0"/>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err="1"/>
              <a:t>Vaak</a:t>
            </a:r>
            <a:r>
              <a:rPr dirty="0"/>
              <a:t> </a:t>
            </a:r>
            <a:r>
              <a:rPr dirty="0" err="1"/>
              <a:t>wordt</a:t>
            </a:r>
            <a:r>
              <a:rPr dirty="0"/>
              <a:t> de term ontzorgen </a:t>
            </a:r>
            <a:r>
              <a:rPr dirty="0" err="1"/>
              <a:t>gebruikt</a:t>
            </a:r>
            <a:r>
              <a:rPr dirty="0"/>
              <a:t>, </a:t>
            </a:r>
            <a:r>
              <a:rPr dirty="0" err="1"/>
              <a:t>waarbij</a:t>
            </a:r>
            <a:r>
              <a:rPr dirty="0"/>
              <a:t> in </a:t>
            </a:r>
            <a:r>
              <a:rPr dirty="0" err="1"/>
              <a:t>feite</a:t>
            </a:r>
            <a:r>
              <a:rPr dirty="0"/>
              <a:t> </a:t>
            </a:r>
            <a:r>
              <a:rPr dirty="0" err="1"/>
              <a:t>wordt</a:t>
            </a:r>
            <a:r>
              <a:rPr dirty="0"/>
              <a:t> </a:t>
            </a:r>
            <a:r>
              <a:rPr dirty="0" err="1"/>
              <a:t>bedoeld</a:t>
            </a:r>
            <a:r>
              <a:rPr dirty="0"/>
              <a:t> </a:t>
            </a:r>
            <a:r>
              <a:rPr dirty="0" err="1"/>
              <a:t>dat</a:t>
            </a:r>
            <a:r>
              <a:rPr dirty="0"/>
              <a:t> men de dakeigenaar </a:t>
            </a:r>
            <a:r>
              <a:rPr dirty="0" err="1"/>
              <a:t>bij</a:t>
            </a:r>
            <a:r>
              <a:rPr dirty="0"/>
              <a:t> </a:t>
            </a:r>
            <a:r>
              <a:rPr dirty="0" err="1"/>
              <a:t>een</a:t>
            </a:r>
            <a:r>
              <a:rPr dirty="0"/>
              <a:t> </a:t>
            </a:r>
            <a:r>
              <a:rPr dirty="0" err="1"/>
              <a:t>aantal</a:t>
            </a:r>
            <a:r>
              <a:rPr dirty="0"/>
              <a:t> </a:t>
            </a:r>
            <a:r>
              <a:rPr dirty="0" err="1"/>
              <a:t>aspecten</a:t>
            </a:r>
            <a:r>
              <a:rPr dirty="0"/>
              <a:t> </a:t>
            </a:r>
            <a:r>
              <a:rPr dirty="0" err="1"/>
              <a:t>gaat</a:t>
            </a:r>
            <a:r>
              <a:rPr dirty="0"/>
              <a:t> </a:t>
            </a:r>
            <a:r>
              <a:rPr dirty="0" err="1"/>
              <a:t>helpen</a:t>
            </a:r>
            <a:r>
              <a:rPr dirty="0"/>
              <a:t>. </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De term ontzorgen is </a:t>
            </a:r>
            <a:r>
              <a:rPr dirty="0" err="1"/>
              <a:t>juridisch</a:t>
            </a:r>
            <a:r>
              <a:rPr dirty="0"/>
              <a:t> </a:t>
            </a:r>
            <a:r>
              <a:rPr dirty="0" err="1"/>
              <a:t>niet</a:t>
            </a:r>
            <a:r>
              <a:rPr dirty="0"/>
              <a:t> </a:t>
            </a:r>
            <a:r>
              <a:rPr dirty="0" err="1"/>
              <a:t>juist</a:t>
            </a:r>
            <a:r>
              <a:rPr dirty="0"/>
              <a:t> </a:t>
            </a:r>
            <a:r>
              <a:rPr dirty="0" err="1"/>
              <a:t>omdat</a:t>
            </a:r>
            <a:r>
              <a:rPr dirty="0"/>
              <a:t> de dakeigenaar de </a:t>
            </a:r>
            <a:r>
              <a:rPr dirty="0" err="1"/>
              <a:t>opdrachtgever</a:t>
            </a:r>
            <a:r>
              <a:rPr dirty="0"/>
              <a:t> van de daksanering </a:t>
            </a:r>
            <a:r>
              <a:rPr dirty="0" err="1"/>
              <a:t>blijft</a:t>
            </a:r>
            <a:r>
              <a:rPr dirty="0"/>
              <a:t> </a:t>
            </a:r>
            <a:r>
              <a:rPr dirty="0" err="1"/>
              <a:t>en</a:t>
            </a:r>
            <a:r>
              <a:rPr dirty="0"/>
              <a:t> </a:t>
            </a:r>
            <a:r>
              <a:rPr dirty="0" err="1"/>
              <a:t>verantwoordelijk</a:t>
            </a:r>
            <a:r>
              <a:rPr dirty="0"/>
              <a:t> </a:t>
            </a:r>
            <a:r>
              <a:rPr dirty="0" err="1"/>
              <a:t>blijft</a:t>
            </a:r>
            <a:r>
              <a:rPr dirty="0"/>
              <a:t> </a:t>
            </a:r>
            <a:r>
              <a:rPr dirty="0" err="1"/>
              <a:t>voor</a:t>
            </a:r>
            <a:r>
              <a:rPr dirty="0"/>
              <a:t> het </a:t>
            </a:r>
            <a:r>
              <a:rPr dirty="0" err="1"/>
              <a:t>goede</a:t>
            </a:r>
            <a:r>
              <a:rPr dirty="0"/>
              <a:t> </a:t>
            </a:r>
            <a:r>
              <a:rPr dirty="0" err="1"/>
              <a:t>verloop</a:t>
            </a:r>
            <a:r>
              <a:rPr dirty="0"/>
              <a:t> van de </a:t>
            </a:r>
            <a:r>
              <a:rPr dirty="0" err="1"/>
              <a:t>sanering</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	</a:t>
            </a:r>
            <a:r>
              <a:rPr dirty="0" err="1"/>
              <a:t>Een</a:t>
            </a:r>
            <a:r>
              <a:rPr dirty="0"/>
              <a:t> </a:t>
            </a:r>
            <a:r>
              <a:rPr dirty="0" err="1"/>
              <a:t>opdrachtgever</a:t>
            </a:r>
            <a:r>
              <a:rPr dirty="0"/>
              <a:t> (lees: </a:t>
            </a:r>
            <a:r>
              <a:rPr dirty="0" err="1"/>
              <a:t>eigenaar</a:t>
            </a:r>
            <a:r>
              <a:rPr dirty="0"/>
              <a:t> van asbest </a:t>
            </a:r>
            <a:r>
              <a:rPr dirty="0" err="1"/>
              <a:t>c.q</a:t>
            </a:r>
            <a:r>
              <a:rPr dirty="0"/>
              <a:t>. </a:t>
            </a:r>
            <a:r>
              <a:rPr dirty="0" err="1"/>
              <a:t>gebouweigenaar</a:t>
            </a:r>
            <a:r>
              <a:rPr dirty="0"/>
              <a:t>) van </a:t>
            </a:r>
            <a:r>
              <a:rPr dirty="0" err="1"/>
              <a:t>een</a:t>
            </a:r>
            <a:r>
              <a:rPr dirty="0"/>
              <a:t> </a:t>
            </a:r>
            <a:r>
              <a:rPr dirty="0" err="1"/>
              <a:t>asbestvraagstuk</a:t>
            </a:r>
            <a:r>
              <a:rPr dirty="0"/>
              <a:t> </a:t>
            </a:r>
            <a:r>
              <a:rPr dirty="0" err="1"/>
              <a:t>heeft</a:t>
            </a:r>
            <a:r>
              <a:rPr dirty="0"/>
              <a:t> </a:t>
            </a:r>
            <a:r>
              <a:rPr dirty="0" err="1"/>
              <a:t>volgens</a:t>
            </a:r>
            <a:r>
              <a:rPr dirty="0"/>
              <a:t> </a:t>
            </a:r>
            <a:r>
              <a:rPr dirty="0" err="1"/>
              <a:t>artikel</a:t>
            </a:r>
            <a:r>
              <a:rPr dirty="0"/>
              <a:t> 1.1a van de Wet </a:t>
            </a:r>
            <a:r>
              <a:rPr dirty="0" err="1"/>
              <a:t>milieubeheer</a:t>
            </a:r>
            <a:r>
              <a:rPr dirty="0"/>
              <a:t> </a:t>
            </a:r>
            <a:r>
              <a:rPr dirty="0" err="1"/>
              <a:t>en</a:t>
            </a:r>
            <a:r>
              <a:rPr dirty="0"/>
              <a:t> </a:t>
            </a:r>
            <a:r>
              <a:rPr dirty="0" err="1"/>
              <a:t>volgens</a:t>
            </a:r>
            <a:r>
              <a:rPr dirty="0"/>
              <a:t> </a:t>
            </a:r>
            <a:r>
              <a:rPr dirty="0" err="1"/>
              <a:t>artikel</a:t>
            </a:r>
            <a:r>
              <a:rPr dirty="0"/>
              <a:t>  </a:t>
            </a:r>
          </a:p>
          <a:p>
            <a:pPr algn="l" defTabSz="457200">
              <a:defRPr sz="1200" b="0">
                <a:latin typeface="Gill Sans Light"/>
                <a:ea typeface="Gill Sans Light"/>
                <a:cs typeface="Gill Sans Light"/>
                <a:sym typeface="Gill Sans Light"/>
              </a:defRPr>
            </a:pPr>
            <a:r>
              <a:rPr dirty="0"/>
              <a:t>          1a van de </a:t>
            </a:r>
            <a:r>
              <a:rPr dirty="0" err="1"/>
              <a:t>Woningwet</a:t>
            </a:r>
            <a:r>
              <a:rPr dirty="0"/>
              <a:t> </a:t>
            </a:r>
            <a:r>
              <a:rPr dirty="0" err="1"/>
              <a:t>een</a:t>
            </a:r>
            <a:r>
              <a:rPr dirty="0"/>
              <a:t> </a:t>
            </a:r>
            <a:r>
              <a:rPr dirty="0" err="1"/>
              <a:t>zorgplicht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	</a:t>
            </a:r>
            <a:r>
              <a:rPr dirty="0" err="1"/>
              <a:t>Vaak</a:t>
            </a:r>
            <a:r>
              <a:rPr dirty="0"/>
              <a:t> </a:t>
            </a:r>
            <a:r>
              <a:rPr dirty="0" err="1"/>
              <a:t>wordt</a:t>
            </a:r>
            <a:r>
              <a:rPr dirty="0"/>
              <a:t> ‘</a:t>
            </a:r>
            <a:r>
              <a:rPr dirty="0" err="1"/>
              <a:t>vergeten</a:t>
            </a:r>
            <a:r>
              <a:rPr dirty="0"/>
              <a:t>’ </a:t>
            </a:r>
            <a:r>
              <a:rPr dirty="0" err="1"/>
              <a:t>dat</a:t>
            </a:r>
            <a:r>
              <a:rPr dirty="0"/>
              <a:t> </a:t>
            </a:r>
            <a:r>
              <a:rPr dirty="0" err="1"/>
              <a:t>zij</a:t>
            </a:r>
            <a:r>
              <a:rPr dirty="0"/>
              <a:t> </a:t>
            </a:r>
            <a:r>
              <a:rPr dirty="0" err="1"/>
              <a:t>ook</a:t>
            </a:r>
            <a:r>
              <a:rPr dirty="0"/>
              <a:t> </a:t>
            </a:r>
            <a:r>
              <a:rPr dirty="0" err="1"/>
              <a:t>een</a:t>
            </a:r>
            <a:r>
              <a:rPr dirty="0"/>
              <a:t> </a:t>
            </a:r>
            <a:r>
              <a:rPr dirty="0" err="1"/>
              <a:t>aansprakelijkheid</a:t>
            </a:r>
            <a:r>
              <a:rPr dirty="0"/>
              <a:t> </a:t>
            </a:r>
            <a:r>
              <a:rPr dirty="0" err="1"/>
              <a:t>heeft</a:t>
            </a:r>
            <a:r>
              <a:rPr dirty="0"/>
              <a:t> conform </a:t>
            </a:r>
            <a:r>
              <a:rPr dirty="0" err="1"/>
              <a:t>Hoofdstuk</a:t>
            </a:r>
            <a:r>
              <a:rPr dirty="0"/>
              <a:t> 2 </a:t>
            </a:r>
            <a:r>
              <a:rPr dirty="0" err="1"/>
              <a:t>afdeling</a:t>
            </a:r>
            <a:r>
              <a:rPr dirty="0"/>
              <a:t> 5 “</a:t>
            </a:r>
            <a:r>
              <a:rPr dirty="0" err="1"/>
              <a:t>Bouwproces</a:t>
            </a:r>
            <a:r>
              <a:rPr dirty="0"/>
              <a:t>” van het Arbeidomstandighedenbesluit.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	</a:t>
            </a:r>
            <a:r>
              <a:rPr dirty="0" err="1"/>
              <a:t>Samengevat</a:t>
            </a:r>
            <a:r>
              <a:rPr dirty="0"/>
              <a:t> </a:t>
            </a:r>
            <a:r>
              <a:rPr dirty="0" err="1"/>
              <a:t>betekent</a:t>
            </a:r>
            <a:r>
              <a:rPr dirty="0"/>
              <a:t> </a:t>
            </a:r>
            <a:r>
              <a:rPr dirty="0" err="1"/>
              <a:t>dit</a:t>
            </a:r>
            <a:r>
              <a:rPr dirty="0"/>
              <a:t> op </a:t>
            </a:r>
            <a:r>
              <a:rPr dirty="0" err="1"/>
              <a:t>hoofdlijnen</a:t>
            </a:r>
            <a:r>
              <a:rPr dirty="0"/>
              <a:t> </a:t>
            </a:r>
            <a:r>
              <a:rPr dirty="0" err="1"/>
              <a:t>dat</a:t>
            </a:r>
            <a:r>
              <a:rPr dirty="0"/>
              <a:t> “de </a:t>
            </a:r>
            <a:r>
              <a:rPr dirty="0" err="1"/>
              <a:t>eigenaar</a:t>
            </a:r>
            <a:r>
              <a:rPr dirty="0"/>
              <a:t> van </a:t>
            </a:r>
            <a:r>
              <a:rPr dirty="0" err="1"/>
              <a:t>een</a:t>
            </a:r>
            <a:r>
              <a:rPr dirty="0"/>
              <a:t> </a:t>
            </a:r>
            <a:r>
              <a:rPr dirty="0" err="1"/>
              <a:t>gebouw</a:t>
            </a:r>
            <a:r>
              <a:rPr dirty="0"/>
              <a:t> of </a:t>
            </a:r>
            <a:r>
              <a:rPr dirty="0" err="1"/>
              <a:t>degene</a:t>
            </a:r>
            <a:r>
              <a:rPr dirty="0"/>
              <a:t> die </a:t>
            </a:r>
            <a:r>
              <a:rPr dirty="0" err="1"/>
              <a:t>uit</a:t>
            </a:r>
            <a:r>
              <a:rPr dirty="0"/>
              <a:t> </a:t>
            </a:r>
            <a:r>
              <a:rPr dirty="0" err="1"/>
              <a:t>andere</a:t>
            </a:r>
            <a:r>
              <a:rPr dirty="0"/>
              <a:t> </a:t>
            </a:r>
            <a:r>
              <a:rPr dirty="0" err="1"/>
              <a:t>hoofde</a:t>
            </a:r>
            <a:r>
              <a:rPr dirty="0"/>
              <a:t> </a:t>
            </a:r>
            <a:r>
              <a:rPr dirty="0" err="1"/>
              <a:t>bevoegd</a:t>
            </a:r>
            <a:r>
              <a:rPr dirty="0"/>
              <a:t> is tot het </a:t>
            </a:r>
            <a:r>
              <a:rPr dirty="0" err="1"/>
              <a:t>treffen</a:t>
            </a:r>
            <a:r>
              <a:rPr dirty="0"/>
              <a:t> van </a:t>
            </a:r>
            <a:r>
              <a:rPr dirty="0" err="1"/>
              <a:t>voorzieningen</a:t>
            </a:r>
            <a:r>
              <a:rPr dirty="0"/>
              <a:t> </a:t>
            </a:r>
            <a:r>
              <a:rPr dirty="0" err="1"/>
              <a:t>er</a:t>
            </a:r>
            <a:r>
              <a:rPr dirty="0"/>
              <a:t> </a:t>
            </a:r>
            <a:r>
              <a:rPr dirty="0" err="1"/>
              <a:t>zorg</a:t>
            </a:r>
            <a:r>
              <a:rPr dirty="0"/>
              <a:t> </a:t>
            </a:r>
          </a:p>
          <a:p>
            <a:pPr algn="l" defTabSz="457200">
              <a:defRPr sz="1200" b="0">
                <a:latin typeface="Gill Sans Light"/>
                <a:ea typeface="Gill Sans Light"/>
                <a:cs typeface="Gill Sans Light"/>
                <a:sym typeface="Gill Sans Light"/>
              </a:defRPr>
            </a:pPr>
            <a:r>
              <a:rPr dirty="0"/>
              <a:t>           </a:t>
            </a:r>
            <a:r>
              <a:rPr dirty="0" err="1"/>
              <a:t>voor</a:t>
            </a:r>
            <a:r>
              <a:rPr dirty="0"/>
              <a:t> </a:t>
            </a:r>
            <a:r>
              <a:rPr dirty="0" err="1"/>
              <a:t>dient</a:t>
            </a:r>
            <a:r>
              <a:rPr dirty="0"/>
              <a:t> </a:t>
            </a:r>
            <a:r>
              <a:rPr dirty="0" err="1"/>
              <a:t>te</a:t>
            </a:r>
            <a:r>
              <a:rPr dirty="0"/>
              <a:t> </a:t>
            </a:r>
            <a:r>
              <a:rPr dirty="0" err="1"/>
              <a:t>dragen</a:t>
            </a:r>
            <a:r>
              <a:rPr dirty="0"/>
              <a:t> </a:t>
            </a:r>
            <a:r>
              <a:rPr dirty="0" err="1"/>
              <a:t>dat</a:t>
            </a:r>
            <a:r>
              <a:rPr dirty="0"/>
              <a:t> </a:t>
            </a:r>
            <a:r>
              <a:rPr dirty="0" err="1"/>
              <a:t>er</a:t>
            </a:r>
            <a:r>
              <a:rPr dirty="0"/>
              <a:t> </a:t>
            </a:r>
            <a:r>
              <a:rPr dirty="0" err="1"/>
              <a:t>geen</a:t>
            </a:r>
            <a:r>
              <a:rPr dirty="0"/>
              <a:t> </a:t>
            </a:r>
            <a:r>
              <a:rPr dirty="0" err="1"/>
              <a:t>gevaar</a:t>
            </a:r>
            <a:r>
              <a:rPr dirty="0"/>
              <a:t> </a:t>
            </a:r>
            <a:r>
              <a:rPr dirty="0" err="1"/>
              <a:t>voor</a:t>
            </a:r>
            <a:r>
              <a:rPr dirty="0"/>
              <a:t> de </a:t>
            </a:r>
            <a:r>
              <a:rPr dirty="0" err="1"/>
              <a:t>gezondheid</a:t>
            </a:r>
            <a:r>
              <a:rPr dirty="0"/>
              <a:t> of </a:t>
            </a:r>
            <a:r>
              <a:rPr dirty="0" err="1"/>
              <a:t>veiligheid</a:t>
            </a:r>
            <a:r>
              <a:rPr dirty="0"/>
              <a:t> </a:t>
            </a:r>
            <a:r>
              <a:rPr dirty="0" err="1"/>
              <a:t>ontstaat</a:t>
            </a:r>
            <a:r>
              <a:rPr dirty="0"/>
              <a:t> </a:t>
            </a:r>
            <a:r>
              <a:rPr dirty="0" err="1"/>
              <a:t>dan</a:t>
            </a:r>
            <a:r>
              <a:rPr dirty="0"/>
              <a:t> </a:t>
            </a:r>
            <a:r>
              <a:rPr dirty="0" err="1"/>
              <a:t>wel</a:t>
            </a:r>
            <a:r>
              <a:rPr dirty="0"/>
              <a:t> </a:t>
            </a:r>
            <a:r>
              <a:rPr dirty="0" err="1"/>
              <a:t>voortduurt</a:t>
            </a:r>
            <a:r>
              <a:rPr dirty="0"/>
              <a:t>”.</a:t>
            </a:r>
          </a:p>
          <a:p>
            <a:pPr algn="l" defTabSz="457200">
              <a:defRPr sz="1200" b="0">
                <a:latin typeface="Gill Sans Light"/>
                <a:ea typeface="Gill Sans Light"/>
                <a:cs typeface="Gill Sans Light"/>
                <a:sym typeface="Gill Sans Light"/>
              </a:defRPr>
            </a:pPr>
            <a:endParaRPr dirty="0"/>
          </a:p>
          <a:p>
            <a:pPr algn="l" defTabSz="457200">
              <a:defRPr sz="1200" b="0">
                <a:latin typeface="Gill Sans Light"/>
                <a:ea typeface="Gill Sans Light"/>
                <a:cs typeface="Gill Sans Light"/>
                <a:sym typeface="Gill Sans Light"/>
              </a:defRPr>
            </a:pPr>
            <a:r>
              <a:rPr dirty="0"/>
              <a:t>In de </a:t>
            </a:r>
            <a:r>
              <a:rPr dirty="0" err="1"/>
              <a:t>praktijk</a:t>
            </a:r>
            <a:r>
              <a:rPr dirty="0"/>
              <a:t> </a:t>
            </a:r>
            <a:r>
              <a:rPr dirty="0" err="1"/>
              <a:t>blijkt</a:t>
            </a:r>
            <a:r>
              <a:rPr dirty="0"/>
              <a:t> </a:t>
            </a:r>
            <a:r>
              <a:rPr dirty="0" err="1"/>
              <a:t>dat</a:t>
            </a:r>
            <a:r>
              <a:rPr dirty="0"/>
              <a:t> </a:t>
            </a:r>
            <a:r>
              <a:rPr dirty="0" err="1"/>
              <a:t>opdrachtgevers</a:t>
            </a:r>
            <a:r>
              <a:rPr dirty="0"/>
              <a:t> van daksaneringen  </a:t>
            </a:r>
            <a:r>
              <a:rPr dirty="0" err="1"/>
              <a:t>zich</a:t>
            </a:r>
            <a:r>
              <a:rPr dirty="0"/>
              <a:t> </a:t>
            </a:r>
            <a:r>
              <a:rPr dirty="0" err="1"/>
              <a:t>hier</a:t>
            </a:r>
            <a:r>
              <a:rPr dirty="0"/>
              <a:t> </a:t>
            </a:r>
            <a:r>
              <a:rPr dirty="0" err="1"/>
              <a:t>niet</a:t>
            </a:r>
            <a:r>
              <a:rPr dirty="0"/>
              <a:t> </a:t>
            </a:r>
            <a:r>
              <a:rPr dirty="0" err="1"/>
              <a:t>bewust</a:t>
            </a:r>
            <a:r>
              <a:rPr dirty="0"/>
              <a:t> van </a:t>
            </a:r>
            <a:r>
              <a:rPr dirty="0" err="1"/>
              <a:t>zijn</a:t>
            </a:r>
            <a:r>
              <a:rPr dirty="0"/>
              <a:t>. </a:t>
            </a:r>
            <a:r>
              <a:rPr dirty="0" err="1"/>
              <a:t>Ze</a:t>
            </a:r>
            <a:r>
              <a:rPr dirty="0"/>
              <a:t> </a:t>
            </a:r>
            <a:r>
              <a:rPr dirty="0" err="1"/>
              <a:t>menen</a:t>
            </a:r>
            <a:r>
              <a:rPr dirty="0"/>
              <a:t> ten </a:t>
            </a:r>
            <a:r>
              <a:rPr dirty="0" err="1"/>
              <a:t>onrechte</a:t>
            </a:r>
            <a:r>
              <a:rPr dirty="0"/>
              <a:t> </a:t>
            </a:r>
            <a:r>
              <a:rPr dirty="0" err="1"/>
              <a:t>dat</a:t>
            </a:r>
            <a:r>
              <a:rPr dirty="0"/>
              <a:t> </a:t>
            </a:r>
            <a:r>
              <a:rPr dirty="0" err="1"/>
              <a:t>hun</a:t>
            </a:r>
            <a:r>
              <a:rPr dirty="0"/>
              <a:t> </a:t>
            </a:r>
            <a:r>
              <a:rPr dirty="0" err="1"/>
              <a:t>verantwoordelijkheid</a:t>
            </a:r>
            <a:r>
              <a:rPr dirty="0"/>
              <a:t> door </a:t>
            </a:r>
            <a:r>
              <a:rPr dirty="0" err="1"/>
              <a:t>middel</a:t>
            </a:r>
            <a:r>
              <a:rPr dirty="0"/>
              <a:t> van </a:t>
            </a:r>
            <a:r>
              <a:rPr dirty="0" err="1"/>
              <a:t>een</a:t>
            </a:r>
            <a:r>
              <a:rPr dirty="0"/>
              <a:t> contract </a:t>
            </a:r>
            <a:r>
              <a:rPr dirty="0" err="1" smtClean="0"/>
              <a:t>volledig</a:t>
            </a:r>
            <a:r>
              <a:rPr dirty="0" smtClean="0"/>
              <a:t> </a:t>
            </a:r>
            <a:r>
              <a:rPr dirty="0" err="1"/>
              <a:t>naar</a:t>
            </a:r>
            <a:r>
              <a:rPr dirty="0"/>
              <a:t> </a:t>
            </a:r>
            <a:r>
              <a:rPr dirty="0" err="1"/>
              <a:t>marktpartijen</a:t>
            </a:r>
            <a:r>
              <a:rPr dirty="0"/>
              <a:t> </a:t>
            </a:r>
            <a:r>
              <a:rPr dirty="0" err="1"/>
              <a:t>kan</a:t>
            </a:r>
            <a:r>
              <a:rPr dirty="0"/>
              <a:t> </a:t>
            </a:r>
            <a:r>
              <a:rPr dirty="0" err="1"/>
              <a:t>worden</a:t>
            </a:r>
            <a:r>
              <a:rPr dirty="0"/>
              <a:t> </a:t>
            </a:r>
            <a:r>
              <a:rPr dirty="0" err="1"/>
              <a:t>verlegd</a:t>
            </a:r>
            <a:r>
              <a:rPr dirty="0"/>
              <a:t>. </a:t>
            </a:r>
            <a:r>
              <a:rPr dirty="0" err="1"/>
              <a:t>Echter</a:t>
            </a:r>
            <a:r>
              <a:rPr dirty="0"/>
              <a:t>, </a:t>
            </a:r>
            <a:r>
              <a:rPr dirty="0" err="1"/>
              <a:t>ze</a:t>
            </a:r>
            <a:r>
              <a:rPr dirty="0"/>
              <a:t> </a:t>
            </a:r>
            <a:r>
              <a:rPr dirty="0" err="1"/>
              <a:t>kunnen</a:t>
            </a:r>
            <a:r>
              <a:rPr dirty="0"/>
              <a:t> </a:t>
            </a:r>
            <a:r>
              <a:rPr dirty="0" err="1"/>
              <a:t>zich</a:t>
            </a:r>
            <a:r>
              <a:rPr dirty="0"/>
              <a:t> </a:t>
            </a:r>
            <a:r>
              <a:rPr dirty="0" err="1"/>
              <a:t>niet</a:t>
            </a:r>
            <a:r>
              <a:rPr dirty="0"/>
              <a:t> (</a:t>
            </a:r>
            <a:r>
              <a:rPr dirty="0" err="1"/>
              <a:t>meer</a:t>
            </a:r>
            <a:r>
              <a:rPr dirty="0"/>
              <a:t>) </a:t>
            </a:r>
            <a:r>
              <a:rPr dirty="0" err="1"/>
              <a:t>verschuilen</a:t>
            </a:r>
            <a:r>
              <a:rPr dirty="0"/>
              <a:t> </a:t>
            </a:r>
            <a:r>
              <a:rPr dirty="0" err="1"/>
              <a:t>achter</a:t>
            </a:r>
            <a:r>
              <a:rPr dirty="0"/>
              <a:t> (</a:t>
            </a:r>
            <a:r>
              <a:rPr dirty="0" err="1"/>
              <a:t>verplicht</a:t>
            </a:r>
            <a:r>
              <a:rPr dirty="0"/>
              <a:t> </a:t>
            </a:r>
            <a:r>
              <a:rPr dirty="0" err="1"/>
              <a:t>gecertificeerde</a:t>
            </a:r>
            <a:r>
              <a:rPr dirty="0"/>
              <a:t>) </a:t>
            </a:r>
            <a:r>
              <a:rPr dirty="0" err="1"/>
              <a:t>marktpartijen</a:t>
            </a:r>
            <a:r>
              <a:rPr dirty="0"/>
              <a:t> </a:t>
            </a:r>
            <a:r>
              <a:rPr dirty="0" err="1"/>
              <a:t>waar</a:t>
            </a:r>
            <a:r>
              <a:rPr dirty="0"/>
              <a:t> (</a:t>
            </a:r>
            <a:r>
              <a:rPr dirty="0" err="1"/>
              <a:t>delen</a:t>
            </a:r>
            <a:r>
              <a:rPr dirty="0"/>
              <a:t> van) de </a:t>
            </a:r>
            <a:r>
              <a:rPr dirty="0" err="1"/>
              <a:t>werkzaamheden</a:t>
            </a:r>
            <a:r>
              <a:rPr dirty="0"/>
              <a:t> </a:t>
            </a:r>
            <a:r>
              <a:rPr dirty="0" err="1"/>
              <a:t>aan</a:t>
            </a:r>
            <a:r>
              <a:rPr dirty="0"/>
              <a:t> </a:t>
            </a:r>
            <a:r>
              <a:rPr dirty="0" err="1"/>
              <a:t>worden</a:t>
            </a:r>
            <a:r>
              <a:rPr dirty="0"/>
              <a:t> </a:t>
            </a:r>
            <a:r>
              <a:rPr dirty="0" err="1"/>
              <a:t>opgedragen</a:t>
            </a:r>
            <a:r>
              <a:rPr dirty="0"/>
              <a:t> </a:t>
            </a:r>
            <a:r>
              <a:rPr dirty="0" err="1"/>
              <a:t>en</a:t>
            </a:r>
            <a:r>
              <a:rPr dirty="0"/>
              <a:t> </a:t>
            </a:r>
            <a:r>
              <a:rPr dirty="0" err="1"/>
              <a:t>er</a:t>
            </a:r>
            <a:r>
              <a:rPr dirty="0"/>
              <a:t> </a:t>
            </a:r>
            <a:r>
              <a:rPr dirty="0" err="1"/>
              <a:t>vervolgens</a:t>
            </a:r>
            <a:r>
              <a:rPr dirty="0"/>
              <a:t> op </a:t>
            </a:r>
            <a:r>
              <a:rPr dirty="0" err="1"/>
              <a:t>vertrouwen</a:t>
            </a:r>
            <a:r>
              <a:rPr dirty="0"/>
              <a:t> </a:t>
            </a:r>
            <a:r>
              <a:rPr dirty="0" err="1"/>
              <a:t>dat</a:t>
            </a:r>
            <a:r>
              <a:rPr dirty="0"/>
              <a:t> de </a:t>
            </a:r>
            <a:r>
              <a:rPr dirty="0" err="1"/>
              <a:t>werkzaamheden</a:t>
            </a:r>
            <a:r>
              <a:rPr dirty="0"/>
              <a:t> </a:t>
            </a:r>
            <a:r>
              <a:rPr dirty="0" err="1"/>
              <a:t>volgens</a:t>
            </a:r>
            <a:r>
              <a:rPr dirty="0"/>
              <a:t> wet- </a:t>
            </a:r>
            <a:r>
              <a:rPr dirty="0" err="1"/>
              <a:t>en</a:t>
            </a:r>
            <a:r>
              <a:rPr dirty="0"/>
              <a:t> </a:t>
            </a:r>
            <a:r>
              <a:rPr dirty="0" err="1"/>
              <a:t>regelgeving</a:t>
            </a:r>
            <a:r>
              <a:rPr dirty="0"/>
              <a:t> </a:t>
            </a:r>
            <a:r>
              <a:rPr dirty="0" err="1"/>
              <a:t>worden</a:t>
            </a:r>
            <a:r>
              <a:rPr dirty="0"/>
              <a:t> </a:t>
            </a:r>
            <a:r>
              <a:rPr dirty="0" err="1"/>
              <a:t>uitgevoerd</a:t>
            </a:r>
            <a:r>
              <a:rPr dirty="0"/>
              <a:t>. De </a:t>
            </a:r>
            <a:r>
              <a:rPr dirty="0" err="1"/>
              <a:t>zorgplicht</a:t>
            </a:r>
            <a:r>
              <a:rPr dirty="0"/>
              <a:t> </a:t>
            </a:r>
            <a:r>
              <a:rPr dirty="0" err="1"/>
              <a:t>ligt</a:t>
            </a:r>
            <a:r>
              <a:rPr dirty="0"/>
              <a:t> </a:t>
            </a:r>
            <a:r>
              <a:rPr dirty="0" err="1"/>
              <a:t>bij</a:t>
            </a:r>
            <a:r>
              <a:rPr dirty="0"/>
              <a:t> de </a:t>
            </a:r>
            <a:r>
              <a:rPr dirty="0" err="1"/>
              <a:t>eigenaar</a:t>
            </a:r>
            <a:r>
              <a:rPr dirty="0"/>
              <a:t> </a:t>
            </a:r>
            <a:r>
              <a:rPr dirty="0" err="1"/>
              <a:t>en</a:t>
            </a:r>
            <a:r>
              <a:rPr dirty="0"/>
              <a:t> </a:t>
            </a:r>
            <a:r>
              <a:rPr dirty="0" err="1"/>
              <a:t>noch</a:t>
            </a:r>
            <a:r>
              <a:rPr dirty="0"/>
              <a:t> de </a:t>
            </a:r>
            <a:r>
              <a:rPr dirty="0" err="1"/>
              <a:t>overheid</a:t>
            </a:r>
            <a:r>
              <a:rPr dirty="0"/>
              <a:t> </a:t>
            </a:r>
            <a:r>
              <a:rPr dirty="0" err="1"/>
              <a:t>noch</a:t>
            </a:r>
            <a:r>
              <a:rPr dirty="0"/>
              <a:t> </a:t>
            </a:r>
            <a:r>
              <a:rPr dirty="0" err="1"/>
              <a:t>marktpartijen</a:t>
            </a:r>
            <a:r>
              <a:rPr dirty="0"/>
              <a:t> </a:t>
            </a:r>
            <a:r>
              <a:rPr dirty="0" err="1"/>
              <a:t>nemen</a:t>
            </a:r>
            <a:r>
              <a:rPr dirty="0"/>
              <a:t> </a:t>
            </a:r>
            <a:r>
              <a:rPr dirty="0" err="1"/>
              <a:t>deze</a:t>
            </a:r>
            <a:r>
              <a:rPr dirty="0"/>
              <a:t> over. </a:t>
            </a:r>
          </a:p>
        </p:txBody>
      </p:sp>
      <p:pic>
        <p:nvPicPr>
          <p:cNvPr id="158" name="serveimage.png"/>
          <p:cNvPicPr>
            <a:picLocks noChangeAspect="1"/>
          </p:cNvPicPr>
          <p:nvPr/>
        </p:nvPicPr>
        <p:blipFill>
          <a:blip r:embed="rId2">
            <a:extLst/>
          </a:blip>
          <a:stretch>
            <a:fillRect/>
          </a:stretch>
        </p:blipFill>
        <p:spPr>
          <a:xfrm>
            <a:off x="-3515" y="6222031"/>
            <a:ext cx="13011830" cy="3532214"/>
          </a:xfrm>
          <a:prstGeom prst="rect">
            <a:avLst/>
          </a:prstGeom>
          <a:ln w="12700">
            <a:miter lim="400000"/>
          </a:ln>
        </p:spPr>
      </p:pic>
      <p:pic>
        <p:nvPicPr>
          <p:cNvPr id="159" name="Schermafbeelding 2018-11-28 om 14.55.27.png"/>
          <p:cNvPicPr>
            <a:picLocks noChangeAspect="1"/>
          </p:cNvPicPr>
          <p:nvPr/>
        </p:nvPicPr>
        <p:blipFill>
          <a:blip r:embed="rId3">
            <a:extLst/>
          </a:blip>
          <a:stretch>
            <a:fillRect/>
          </a:stretch>
        </p:blipFill>
        <p:spPr>
          <a:xfrm>
            <a:off x="8349367" y="42157"/>
            <a:ext cx="4679775" cy="65024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739167" y="507999"/>
            <a:ext cx="11169130" cy="302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5000" b="0" i="1">
                <a:latin typeface="Gill Sans Light"/>
                <a:ea typeface="Gill Sans Light"/>
                <a:cs typeface="Gill Sans Light"/>
                <a:sym typeface="Gill Sans Light"/>
              </a:defRPr>
            </a:pPr>
            <a:r>
              <a:t>Hoe gaat het in Brabant?</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a:p>
            <a:pPr algn="l" defTabSz="457200">
              <a:defRPr sz="1600" b="0" i="1">
                <a:latin typeface="Gill Sans SemiBold"/>
                <a:ea typeface="Gill Sans SemiBold"/>
                <a:cs typeface="Gill Sans SemiBold"/>
                <a:sym typeface="Gill Sans SemiBold"/>
              </a:defRPr>
            </a:pPr>
            <a:r>
              <a:t>In Noord-Brabant gaat de sanering van de asbestdaken in vergelijking met de rest van Nederland bijzonder goed.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Één van de belangrijke redenen voor dit goede verloop is dat er voortdurend aandacht wordt gecreëerd door de vele wijzen van communicatie. Mensen worden er herhaaldelijk op gewezen vanuit verschillende invalshoeken dat het verstandig is om de asbestdaken zo spoedig mogelijk te saneren.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Deze goede resultaten zijn ons inziens ook het gevolg van de diversiteit van aanpakken waaronder het BPO-project, transitie veehouderij, VAB-impuls, ITV en de Brabantse cultuur van samenwerken en aanpakken.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endParaRPr/>
          </a:p>
        </p:txBody>
      </p:sp>
      <p:pic>
        <p:nvPicPr>
          <p:cNvPr id="162" name="Schermafbeelding 2018-11-28 om 14.55.27.png"/>
          <p:cNvPicPr>
            <a:picLocks noChangeAspect="1"/>
          </p:cNvPicPr>
          <p:nvPr/>
        </p:nvPicPr>
        <p:blipFill>
          <a:blip r:embed="rId2">
            <a:extLst/>
          </a:blip>
          <a:stretch>
            <a:fillRect/>
          </a:stretch>
        </p:blipFill>
        <p:spPr>
          <a:xfrm>
            <a:off x="8349367" y="42157"/>
            <a:ext cx="4679775" cy="650243"/>
          </a:xfrm>
          <a:prstGeom prst="rect">
            <a:avLst/>
          </a:prstGeom>
          <a:ln w="12700">
            <a:miter lim="400000"/>
          </a:ln>
        </p:spPr>
      </p:pic>
      <p:pic>
        <p:nvPicPr>
          <p:cNvPr id="163" name="pasted-image.pdf"/>
          <p:cNvPicPr>
            <a:picLocks noChangeAspect="1"/>
          </p:cNvPicPr>
          <p:nvPr/>
        </p:nvPicPr>
        <p:blipFill>
          <a:blip r:embed="rId3">
            <a:extLst/>
          </a:blip>
          <a:stretch>
            <a:fillRect/>
          </a:stretch>
        </p:blipFill>
        <p:spPr>
          <a:xfrm>
            <a:off x="732067" y="3075855"/>
            <a:ext cx="6646387" cy="6595195"/>
          </a:xfrm>
          <a:prstGeom prst="rect">
            <a:avLst/>
          </a:prstGeom>
          <a:ln w="12700">
            <a:miter lim="400000"/>
          </a:ln>
        </p:spPr>
      </p:pic>
      <p:pic>
        <p:nvPicPr>
          <p:cNvPr id="164" name="pasted-image.pdf"/>
          <p:cNvPicPr>
            <a:picLocks noChangeAspect="1"/>
          </p:cNvPicPr>
          <p:nvPr/>
        </p:nvPicPr>
        <p:blipFill>
          <a:blip r:embed="rId4">
            <a:extLst/>
          </a:blip>
          <a:stretch>
            <a:fillRect/>
          </a:stretch>
        </p:blipFill>
        <p:spPr>
          <a:xfrm>
            <a:off x="8667750" y="2997200"/>
            <a:ext cx="3063291" cy="3365181"/>
          </a:xfrm>
          <a:prstGeom prst="rect">
            <a:avLst/>
          </a:prstGeom>
          <a:ln w="12700">
            <a:miter lim="400000"/>
          </a:ln>
        </p:spPr>
      </p:pic>
      <p:sp>
        <p:nvSpPr>
          <p:cNvPr id="165" name="Shape 165"/>
          <p:cNvSpPr/>
          <p:nvPr/>
        </p:nvSpPr>
        <p:spPr>
          <a:xfrm>
            <a:off x="7524805" y="6838950"/>
            <a:ext cx="4679776" cy="259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1200" b="0">
                <a:latin typeface="Gill Sans Light"/>
                <a:ea typeface="Gill Sans Light"/>
                <a:cs typeface="Gill Sans Light"/>
                <a:sym typeface="Gill Sans Light"/>
              </a:defRPr>
            </a:pPr>
            <a:r>
              <a:t>Ook uit de jaren 2014 en 2015 zijn gegevens beschikbaar (uit het startmeldingen bestand van ISZW) maar niet onderverdeeld per provincie.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In 2014 en 2015 zijn 12,8 miljoen vierkante meter asbestdaken landelijk verwijderd.  Gaan we uit dat Brabant circa 20% van de daken bezit en dat dienovereenkomstig is gesaneerd dan is 2,5 miljoen vierkante meter aan Noord-Brabant toe te rekenen.</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Tel je de circa 2,5 op bij de 9,7 miljoen vierkante meter dan resulteert dat tot 12,2 miljoen vierkante meter aan gesaneerde daken in Noord-Brabant exclusief de vele illegaal gesaneerde daken. </a:t>
            </a:r>
          </a:p>
          <a:p>
            <a:pPr algn="l" defTabSz="457200">
              <a:defRPr sz="1200" b="0">
                <a:latin typeface="Gill Sans Light"/>
                <a:ea typeface="Gill Sans Light"/>
                <a:cs typeface="Gill Sans Light"/>
                <a:sym typeface="Gill Sans Light"/>
              </a:defRPr>
            </a:pPr>
            <a:endParaRPr/>
          </a:p>
          <a:p>
            <a:pPr algn="l" defTabSz="457200">
              <a:defRPr sz="1200" b="0">
                <a:latin typeface="Gill Sans Light"/>
                <a:ea typeface="Gill Sans Light"/>
                <a:cs typeface="Gill Sans Light"/>
                <a:sym typeface="Gill Sans Light"/>
              </a:defRPr>
            </a:pPr>
            <a:r>
              <a:t>We hebben een grote grens met België en de illegale saneringen kunnen in oppervlak helaas zeer substantieel zijn.</a:t>
            </a:r>
          </a:p>
        </p:txBody>
      </p:sp>
      <p:sp>
        <p:nvSpPr>
          <p:cNvPr id="166" name="Shape 166"/>
          <p:cNvSpPr/>
          <p:nvPr/>
        </p:nvSpPr>
        <p:spPr>
          <a:xfrm>
            <a:off x="9141866" y="6475507"/>
            <a:ext cx="2115059" cy="25031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000"/>
            </a:lvl1pPr>
          </a:lstStyle>
          <a:p>
            <a:r>
              <a:t>Cijfers in miljoen vierkante meter</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290</TotalTime>
  <Words>5275</Words>
  <Application>Microsoft Office PowerPoint</Application>
  <PresentationFormat>Aangepast</PresentationFormat>
  <Paragraphs>680</Paragraphs>
  <Slides>30</Slides>
  <Notes>1</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30</vt:i4>
      </vt:variant>
    </vt:vector>
  </HeadingPairs>
  <TitlesOfParts>
    <vt:vector size="44" baseType="lpstr">
      <vt:lpstr>Calibri</vt:lpstr>
      <vt:lpstr>Gill Sans</vt:lpstr>
      <vt:lpstr>Gill Sans Light</vt:lpstr>
      <vt:lpstr>Gill Sans SemiBold</vt:lpstr>
      <vt:lpstr>Helvetica Light</vt:lpstr>
      <vt:lpstr>Helvetica Neue</vt:lpstr>
      <vt:lpstr>Helvetica Neue Light</vt:lpstr>
      <vt:lpstr>Helvetica Neue Medium</vt:lpstr>
      <vt:lpstr>Helvetica Neue Thin</vt:lpstr>
      <vt:lpstr>Hoefler Text</vt:lpstr>
      <vt:lpstr>Lucida Sans</vt:lpstr>
      <vt:lpstr>Times New Roman</vt:lpstr>
      <vt:lpstr>Verdana</vt:lpstr>
      <vt:lpstr>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Dave Rensman</dc:creator>
  <cp:lastModifiedBy>Dave Rensman</cp:lastModifiedBy>
  <cp:revision>15</cp:revision>
  <dcterms:modified xsi:type="dcterms:W3CDTF">2019-12-09T13:49:06Z</dcterms:modified>
</cp:coreProperties>
</file>