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3004800" cy="97536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500" b="1" kern="1200">
        <a:solidFill>
          <a:srgbClr val="07353F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53F"/>
    <a:srgbClr val="73919F"/>
    <a:srgbClr val="869BA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2" d="100"/>
          <a:sy n="82" d="100"/>
        </p:scale>
        <p:origin x="1506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068F-3A68-DF46-8A95-696E28534DE4}" type="datetimeFigureOut">
              <a:rPr lang="nl-NL" smtClean="0"/>
              <a:t>23-5-2019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D4C59-3914-BA4B-9E61-92715A9339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337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6000"/>
              </a:lnSpc>
              <a:defRPr sz="1200">
                <a:latin typeface="Lucida Sans" panose="020B0602030504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ts val="6000"/>
              </a:lnSpc>
              <a:defRPr sz="1200" smtClean="0">
                <a:latin typeface="Lucida Sans" panose="020B0602030504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2EEEAF-870D-0A41-9B7A-94050A8748C6}" type="datetimeFigureOut">
              <a:rPr lang="nl-NL"/>
              <a:pPr>
                <a:defRPr/>
              </a:pPr>
              <a:t>23-5-2019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6000"/>
              </a:lnSpc>
              <a:defRPr sz="1200">
                <a:latin typeface="Lucida Sans" panose="020B0602030504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ts val="6000"/>
              </a:lnSpc>
              <a:defRPr sz="1200" smtClean="0">
                <a:latin typeface="Lucida Sans" panose="020B0602030504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84A313-6E60-004B-A9A0-B5B2FFDC94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664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</a:t>
            </a:r>
            <a:r>
              <a:rPr lang="nl-NL" baseline="0" dirty="0" smtClean="0"/>
              <a:t> het eind willen we het antwoord op deze vraag kunnen geven.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63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Bedrijven die onder de energiebesparingsplicht</a:t>
            </a:r>
            <a:r>
              <a:rPr lang="nl-NL" baseline="0" dirty="0" smtClean="0"/>
              <a:t> vallen zijn Type A of Type B bedrijven met een jaarverbruik van 25.000m3 aardgas of meer, of 50.000kWh elektriciteit of meer.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De energiebesparingsplicht houdt in dat een bedrijf alle energiebesparende maatregelen treft die binnen 5 jaar terug te verdienen zijn. Er zijn hiervoor erkende maatregelen opgesteld, als je die maatregelen neemt voldoe je ook aan de energiebesparingsplicht.</a:t>
            </a:r>
          </a:p>
          <a:p>
            <a:pPr marL="0" indent="0">
              <a:buFontTx/>
              <a:buNone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In systeem bij RVO moet bedrijf zijn bedrijfsgegevens melden, energieverbruik opgeven, branche aangeven en vervolgens per maatregel van de erkende maatregelenlijst aangeven of deze getroffen is , of deze van toepassing is (zijn randvoorwaarden per maatregel) en of er eventueel een alternatieve maatregel is getroffen.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RVO maakt een rubricering waarop bevoegd gezag haar toezicht kan prioriteren. Echter kan bevoegd gezag ook eigen prioritering aanhouden afwijkend van rubricering.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45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Informatieplicht staat in zelfde</a:t>
            </a:r>
            <a:r>
              <a:rPr lang="nl-NL" baseline="0" dirty="0" smtClean="0"/>
              <a:t> artikel als energiebesparing. Logischerwijs ligt deze taak dus bij ODZOB conform werkprogramma.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Voorstel is afgestemd met een select groepje gemeenten.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2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Heb in 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excel</a:t>
            </a:r>
            <a:r>
              <a:rPr lang="nl-NL" baseline="0" dirty="0" smtClean="0"/>
              <a:t> raming communicatie toegevoegd en een kopje onvoorzien. Met 528 uren zitten we op 54.900 euro.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7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Met alleen het minimum benodigde budget van Eindhoven (waarvan</a:t>
            </a:r>
            <a:r>
              <a:rPr lang="nl-NL" baseline="0" dirty="0" smtClean="0"/>
              <a:t> ik denk dat dat </a:t>
            </a:r>
            <a:r>
              <a:rPr lang="nl-NL" baseline="0" dirty="0" err="1" smtClean="0"/>
              <a:t>reeël</a:t>
            </a:r>
            <a:r>
              <a:rPr lang="nl-NL" baseline="0" dirty="0" smtClean="0"/>
              <a:t> is om te vragen) houden we 54.000 euro over voor optionele werkzaamheden.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Bewust 2 deling gemaakt voor de leesbaarheid voor aanwezigen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34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wil</a:t>
            </a:r>
            <a:r>
              <a:rPr lang="nl-NL" baseline="0" dirty="0" smtClean="0"/>
              <a:t> in deze projectgroep meedenken?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AD04-0D17-E548-95A3-70C7B21A417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05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7532" y="7010188"/>
            <a:ext cx="8549208" cy="1916088"/>
          </a:xfrm>
        </p:spPr>
        <p:txBody>
          <a:bodyPr anchor="ctr"/>
          <a:lstStyle>
            <a:lvl1pPr algn="l">
              <a:lnSpc>
                <a:spcPts val="5000"/>
              </a:lnSpc>
              <a:defRPr sz="4800" spc="-70" baseline="0"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39439" y="8643794"/>
            <a:ext cx="8506012" cy="748208"/>
          </a:xfrm>
        </p:spPr>
        <p:txBody>
          <a:bodyPr/>
          <a:lstStyle>
            <a:lvl1pPr marL="0" indent="0" algn="l">
              <a:buNone/>
              <a:defRPr sz="2000" spc="-30" baseline="0">
                <a:solidFill>
                  <a:srgbClr val="869BA7"/>
                </a:solidFill>
                <a:latin typeface="Microsoft Tai Le" panose="020B0502040204020203" pitchFamily="34" charset="0"/>
                <a:cs typeface="Microsoft Tai Le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66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17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805863" y="7613650"/>
            <a:ext cx="2438400" cy="1089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Keizer Karel V Singel 8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5615 PE Eindhoven</a:t>
            </a:r>
            <a:b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</a:br>
            <a:r>
              <a:rPr lang="nl-NL" sz="1600" b="0" spc="-30" dirty="0">
                <a:latin typeface="Lucida Sans" panose="020B0602030504020204" pitchFamily="34" charset="0"/>
                <a:ea typeface="+mn-ea"/>
                <a:cs typeface="Arial" panose="020B0604020202020204" pitchFamily="34" charset="0"/>
              </a:rPr>
              <a:t>I: www.odzob.nl</a:t>
            </a: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6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8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85825" y="2508250"/>
            <a:ext cx="5657850" cy="62849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96075" y="2508250"/>
            <a:ext cx="5659438" cy="62849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6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4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41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53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3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1770" y="54174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22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2338" y="541338"/>
            <a:ext cx="117062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 LUCIDA SANS REGULAR 45 PT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2546350"/>
            <a:ext cx="11469688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r>
              <a:rPr lang="nl-NL"/>
              <a:t>Tweede niveau</a:t>
            </a:r>
          </a:p>
          <a:p>
            <a:pPr lvl="1"/>
            <a:r>
              <a:rPr lang="nl-NL"/>
              <a:t>Derde niveau</a:t>
            </a:r>
          </a:p>
          <a:p>
            <a:pPr lvl="2"/>
            <a:r>
              <a:rPr lang="nl-NL"/>
              <a:t>Vierde niveau</a:t>
            </a:r>
          </a:p>
          <a:p>
            <a:pPr lvl="3"/>
            <a:r>
              <a:rPr lang="nl-NL"/>
              <a:t>Vijfde niveau</a:t>
            </a:r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85825" y="8980488"/>
            <a:ext cx="303371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31F20"/>
                </a:solidFill>
              </a:defRPr>
            </a:lvl1pPr>
          </a:lstStyle>
          <a:p>
            <a:fld id="{EEA51502-79B6-2B46-BF2A-436D1A7569D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163" rtl="0" eaLnBrk="1" fontAlgn="base" hangingPunct="1">
        <a:spcBef>
          <a:spcPct val="0"/>
        </a:spcBef>
        <a:spcAft>
          <a:spcPct val="0"/>
        </a:spcAft>
        <a:defRPr sz="4500" kern="1200" spc="-70">
          <a:solidFill>
            <a:srgbClr val="07353F"/>
          </a:solidFill>
          <a:latin typeface="+mj-lt"/>
          <a:ea typeface="ＭＳ Ｐゴシック" charset="0"/>
          <a:cs typeface="+mj-cs"/>
        </a:defRPr>
      </a:lvl1pPr>
      <a:lvl2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2pPr>
      <a:lvl3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3pPr>
      <a:lvl4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4pPr>
      <a:lvl5pPr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ea typeface="ＭＳ Ｐゴシック" charset="0"/>
          <a:cs typeface="Arial" panose="020B0604020202020204" pitchFamily="34" charset="0"/>
        </a:defRPr>
      </a:lvl5pPr>
      <a:lvl6pPr marL="4572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6pPr>
      <a:lvl7pPr marL="9144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7pPr>
      <a:lvl8pPr marL="13716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8pPr>
      <a:lvl9pPr marL="1828800" algn="l" defTabSz="1300163" rtl="0" eaLnBrk="1" fontAlgn="base" hangingPunct="1">
        <a:spcBef>
          <a:spcPct val="0"/>
        </a:spcBef>
        <a:spcAft>
          <a:spcPct val="0"/>
        </a:spcAft>
        <a:defRPr sz="4500">
          <a:solidFill>
            <a:srgbClr val="07353F"/>
          </a:solidFill>
          <a:latin typeface="Lucida Sans" panose="020B0602030504020204" pitchFamily="34" charset="0"/>
          <a:cs typeface="Arial" panose="020B0604020202020204" pitchFamily="34" charset="0"/>
        </a:defRPr>
      </a:lvl9pPr>
    </p:titleStyle>
    <p:bodyStyle>
      <a:lvl1pPr marL="487363" indent="-487363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120000"/>
        <a:buBlip>
          <a:blip r:embed="rId12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1pPr>
      <a:lvl2pPr marL="1057275" indent="-406400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SzPct val="80000"/>
        <a:buBlip>
          <a:blip r:embed="rId13"/>
        </a:buBlip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2pPr>
      <a:lvl3pPr marL="1625600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3pPr>
      <a:lvl4pPr marL="2276475" indent="-325438" algn="l" defTabSz="130016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4pPr>
      <a:lvl5pPr marL="2925763" indent="-325438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‒"/>
        <a:defRPr sz="2500" kern="1200">
          <a:solidFill>
            <a:srgbClr val="231F2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.vandewaardenburg@odzob.n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850" y="7010400"/>
            <a:ext cx="8550275" cy="1916113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Uitvraag 2019</a:t>
            </a:r>
            <a:endParaRPr lang="nl-NL" dirty="0">
              <a:ea typeface="+mj-e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0188" y="8643938"/>
            <a:ext cx="8505825" cy="747712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n-ea"/>
              </a:rPr>
              <a:t>Deel 2</a:t>
            </a:r>
            <a:endParaRPr lang="nl-NL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850" y="7010400"/>
            <a:ext cx="8550275" cy="1916113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Informatieplicht energie</a:t>
            </a:r>
            <a:endParaRPr lang="nl-NL" dirty="0">
              <a:ea typeface="+mj-e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0188" y="8643938"/>
            <a:ext cx="8505825" cy="747712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n-ea"/>
              </a:rPr>
              <a:t>Marco Peeters 12-2-2019</a:t>
            </a: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7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1760" y="-20910"/>
            <a:ext cx="11706225" cy="2304256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200" dirty="0" smtClean="0"/>
              <a:t>Hoe kunnen we samen zo efficiënt mogelijk de beschikbare middelen uit het gemeentefonds inzetten op energiebesparing bij bedrijven?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6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Lucida Sans" charset="0"/>
              </a:rPr>
              <a:t>Bedrijven die onder de energiebesparingsplicht Activiteitenbesluit vallen moeten zich vanaf 1 juli 2019 eens in de 4 jaar melden in een systeem van RVO.</a:t>
            </a:r>
          </a:p>
          <a:p>
            <a:r>
              <a:rPr lang="nl-NL" dirty="0" smtClean="0">
                <a:latin typeface="Lucida Sans" charset="0"/>
              </a:rPr>
              <a:t>Ook gemeentelijke panden kunnen hier onder vallen!</a:t>
            </a:r>
          </a:p>
          <a:p>
            <a:r>
              <a:rPr lang="nl-NL" dirty="0" smtClean="0">
                <a:latin typeface="Lucida Sans" charset="0"/>
              </a:rPr>
              <a:t>Bedrijven geven hiermee aan of ze aan de energiebesparingsplicht voldoen.</a:t>
            </a:r>
          </a:p>
          <a:p>
            <a:r>
              <a:rPr lang="nl-NL" dirty="0" smtClean="0">
                <a:latin typeface="Lucida Sans" charset="0"/>
              </a:rPr>
              <a:t>Toezicht kan eenvoudiger geprioriteerd worden en dus efficiënter ingezet worden.</a:t>
            </a:r>
          </a:p>
          <a:p>
            <a:endParaRPr lang="nl-NL" dirty="0">
              <a:latin typeface="Lucida Sans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2338" y="541338"/>
            <a:ext cx="11706225" cy="16256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Wat houdt de informatieplicht in?</a:t>
            </a:r>
            <a:endParaRPr lang="nl-NL" dirty="0">
              <a:ea typeface="+mj-ea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1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decembercirculaire 2018 hebben gemeenten geld ontvangen in gemeentefonds om de informatieplicht te implementeren.</a:t>
            </a:r>
          </a:p>
          <a:p>
            <a:r>
              <a:rPr lang="nl-NL" dirty="0" smtClean="0"/>
              <a:t>ODZOB houdt toezicht op energiebesparing bij bedrijven conform Activiteitenbesluit. De wetgeving wordt nu uitgebreid met toezien op informatieplicht</a:t>
            </a:r>
          </a:p>
          <a:p>
            <a:r>
              <a:rPr lang="nl-NL" dirty="0" smtClean="0"/>
              <a:t>Voorstel inzet middelen voor in 2019 en 2020</a:t>
            </a:r>
          </a:p>
          <a:p>
            <a:pPr lvl="1"/>
            <a:r>
              <a:rPr lang="nl-NL" dirty="0" smtClean="0"/>
              <a:t>Minimum werkzaamheden</a:t>
            </a:r>
            <a:br>
              <a:rPr lang="nl-NL" dirty="0" smtClean="0"/>
            </a:br>
            <a:r>
              <a:rPr lang="nl-NL" dirty="0" smtClean="0"/>
              <a:t>Doel: implementeren informatieplicht in reguliere werkzaamheden</a:t>
            </a:r>
          </a:p>
          <a:p>
            <a:pPr lvl="1"/>
            <a:r>
              <a:rPr lang="nl-NL" dirty="0" smtClean="0"/>
              <a:t>Optionele werkzaamheden</a:t>
            </a:r>
            <a:br>
              <a:rPr lang="nl-NL" dirty="0" smtClean="0"/>
            </a:br>
            <a:r>
              <a:rPr lang="nl-NL" dirty="0" smtClean="0"/>
              <a:t>Doel: zoveel mogelijk rendement halen uit het budget door bedrijven op energie te laten besparen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Middelen voor implementatie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0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Werkzaamheden voor 1 juli 2019</a:t>
            </a:r>
          </a:p>
          <a:p>
            <a:r>
              <a:rPr lang="nl-NL" dirty="0" smtClean="0"/>
              <a:t>Communicatie over informatieplicht richting bedrijven.</a:t>
            </a:r>
          </a:p>
          <a:p>
            <a:r>
              <a:rPr lang="nl-NL" dirty="0" smtClean="0"/>
              <a:t>Toestemming van gemeenten voor ontvangen gegevens informatieplicht.</a:t>
            </a:r>
          </a:p>
          <a:p>
            <a:r>
              <a:rPr lang="nl-NL" dirty="0" smtClean="0"/>
              <a:t>Inregelen systemen ODZOB op ontvangen gegevens RVO systeem.</a:t>
            </a:r>
          </a:p>
          <a:p>
            <a:r>
              <a:rPr lang="nl-NL" dirty="0" smtClean="0"/>
              <a:t>Informatieplicht borgen in regulier toezicht.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Werkzaamheden na 1 juli 2019</a:t>
            </a:r>
          </a:p>
          <a:p>
            <a:r>
              <a:rPr lang="nl-NL" dirty="0" smtClean="0"/>
              <a:t>Monitoren aantal bedrijven gemeld per gemeente/branche.</a:t>
            </a:r>
          </a:p>
          <a:p>
            <a:r>
              <a:rPr lang="nl-NL" dirty="0" smtClean="0"/>
              <a:t>Prioriteren energietoezicht voor werkprogramma 2020.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Kennisuitwisseling landelijk met Omgevingsdiensten, RVO, Rijk etc.</a:t>
            </a:r>
          </a:p>
          <a:p>
            <a:pPr marL="0" indent="0">
              <a:buNone/>
            </a:pPr>
            <a:r>
              <a:rPr lang="nl-NL" dirty="0" smtClean="0"/>
              <a:t>€ 55.000,- / 530 uren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 inzet middelen minimaal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7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69727" y="2167348"/>
            <a:ext cx="11469688" cy="58594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Voor 1 juli 2019</a:t>
            </a:r>
          </a:p>
          <a:p>
            <a:r>
              <a:rPr lang="nl-NL" dirty="0" smtClean="0"/>
              <a:t>Gemeenten helpen invullen informatieplicht voor gemeentelijk vastgoed.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 1 juli 2019 en in 2020</a:t>
            </a:r>
          </a:p>
          <a:p>
            <a:r>
              <a:rPr lang="nl-NL" dirty="0" smtClean="0"/>
              <a:t>Gemeenten helpen voldoen aan energiebesparingsplicht in het kader van het goede voorbeeld.</a:t>
            </a:r>
          </a:p>
          <a:p>
            <a:r>
              <a:rPr lang="nl-NL" dirty="0" smtClean="0"/>
              <a:t>Onbekende bedrijven met groot energieverbruik opsporen en aanschrijven op informatieplicht en energiebesparing.</a:t>
            </a:r>
          </a:p>
          <a:p>
            <a:r>
              <a:rPr lang="nl-NL" dirty="0" smtClean="0"/>
              <a:t>Doorontwikkeling toezicht en vergunningverlening op energiebesparing (bewijslast, benutten van natuurlijke momenten etc.)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Als we al het bovenstaande doen: € 143.520 / 1380 uur</a:t>
            </a:r>
            <a:br>
              <a:rPr lang="nl-NL" dirty="0" smtClean="0"/>
            </a:br>
            <a:r>
              <a:rPr lang="nl-NL" dirty="0" smtClean="0"/>
              <a:t>Beschikbaar uit budget: €54.000 / 520 uur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Optionele werkzaamheden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1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Collectief inzetten middelen gemeentefonds voor werkzaamheden minimaal nodig voor toezichtstaak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Collectief inzetten overige middelen voor optionele taken</a:t>
            </a:r>
          </a:p>
          <a:p>
            <a:r>
              <a:rPr lang="nl-NL" dirty="0" smtClean="0"/>
              <a:t>Samen keuze maken welke optionele taken uit te voeren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Hoe nu verder:</a:t>
            </a:r>
          </a:p>
          <a:p>
            <a:r>
              <a:rPr lang="nl-NL" dirty="0" smtClean="0"/>
              <a:t>Ambtelijk uitwerken door projectgroep ODZOB en gemeenten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Voorstel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1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66096" y="39406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Nog vragen?</a:t>
            </a:r>
          </a:p>
          <a:p>
            <a:r>
              <a:rPr lang="nl-NL" dirty="0" smtClean="0"/>
              <a:t>duurzaamheid@odzob.nl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850" y="7010400"/>
            <a:ext cx="8550275" cy="1916113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Asbest, BBK, ZZS en ROK</a:t>
            </a:r>
            <a:endParaRPr lang="nl-NL" dirty="0">
              <a:ea typeface="+mj-e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40188" y="8643938"/>
            <a:ext cx="8505825" cy="747712"/>
          </a:xfrm>
        </p:spPr>
        <p:txBody>
          <a:bodyPr/>
          <a:lstStyle/>
          <a:p>
            <a:pPr>
              <a:defRPr/>
            </a:pPr>
            <a:endParaRPr lang="nl-NL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Lucida Sans" charset="0"/>
              </a:rPr>
              <a:t>Evaluatie </a:t>
            </a:r>
            <a:r>
              <a:rPr lang="nl-NL" dirty="0">
                <a:latin typeface="Lucida Sans" charset="0"/>
              </a:rPr>
              <a:t>uitvoeringsbeleid </a:t>
            </a:r>
            <a:r>
              <a:rPr lang="nl-NL" dirty="0" smtClean="0">
                <a:latin typeface="Lucida Sans" charset="0"/>
              </a:rPr>
              <a:t>asbest</a:t>
            </a:r>
          </a:p>
          <a:p>
            <a:pPr lvl="1"/>
            <a:r>
              <a:rPr lang="nl-NL" dirty="0" smtClean="0">
                <a:latin typeface="Lucida Sans" charset="0"/>
              </a:rPr>
              <a:t>Voorstel werkgroep </a:t>
            </a:r>
            <a:r>
              <a:rPr lang="nl-NL" dirty="0">
                <a:latin typeface="Lucida Sans" charset="0"/>
              </a:rPr>
              <a:t>aangepaste </a:t>
            </a:r>
            <a:r>
              <a:rPr lang="nl-NL" dirty="0" smtClean="0">
                <a:latin typeface="Lucida Sans" charset="0"/>
              </a:rPr>
              <a:t>werkwijze</a:t>
            </a:r>
          </a:p>
          <a:p>
            <a:pPr marL="650875" lvl="1" indent="0">
              <a:buNone/>
            </a:pPr>
            <a:endParaRPr lang="nl-NL" dirty="0" smtClean="0">
              <a:latin typeface="Lucida Sans" charset="0"/>
            </a:endParaRPr>
          </a:p>
          <a:p>
            <a:r>
              <a:rPr lang="nl-NL" dirty="0" smtClean="0">
                <a:latin typeface="Lucida Sans" charset="0"/>
              </a:rPr>
              <a:t>Opstellen uitvoeringsbeleid Bodem/ BBK</a:t>
            </a:r>
          </a:p>
          <a:p>
            <a:pPr lvl="1"/>
            <a:r>
              <a:rPr lang="nl-NL" dirty="0" smtClean="0">
                <a:latin typeface="Lucida Sans" charset="0"/>
              </a:rPr>
              <a:t>Aandacht voor ZZS</a:t>
            </a:r>
          </a:p>
          <a:p>
            <a:pPr lvl="1"/>
            <a:r>
              <a:rPr lang="nl-NL" dirty="0" smtClean="0">
                <a:latin typeface="Lucida Sans" charset="0"/>
              </a:rPr>
              <a:t>Informatiebrief aan AB, met vervolg aanpak in DB en ambtelijke werkgroep bodem over onderzoeksopzet</a:t>
            </a:r>
            <a:endParaRPr lang="nl-NL" dirty="0">
              <a:latin typeface="Lucida Sans" charset="0"/>
            </a:endParaRPr>
          </a:p>
          <a:p>
            <a:endParaRPr lang="nl-NL" dirty="0" smtClean="0">
              <a:latin typeface="Lucida Sans" charset="0"/>
            </a:endParaRPr>
          </a:p>
          <a:p>
            <a:pPr marL="0" indent="0">
              <a:buNone/>
            </a:pPr>
            <a:endParaRPr lang="nl-NL" dirty="0" smtClean="0">
              <a:latin typeface="Lucida Sans" charset="0"/>
            </a:endParaRPr>
          </a:p>
          <a:p>
            <a:pPr lvl="1"/>
            <a:endParaRPr lang="nl-NL" dirty="0">
              <a:latin typeface="Lucida Sans" charset="0"/>
            </a:endParaRPr>
          </a:p>
          <a:p>
            <a:pPr lvl="1"/>
            <a:endParaRPr lang="nl-NL" dirty="0" smtClean="0">
              <a:latin typeface="Lucida Sans" charset="0"/>
            </a:endParaRPr>
          </a:p>
          <a:p>
            <a:pPr marL="650875" lvl="1" indent="0">
              <a:buNone/>
            </a:pPr>
            <a:endParaRPr lang="nl-NL" dirty="0">
              <a:latin typeface="Lucida Sans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2338" y="541338"/>
            <a:ext cx="11706225" cy="16256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ea typeface="+mj-ea"/>
              </a:rPr>
              <a:t>Toezicht asbest, BBK en ZZS</a:t>
            </a:r>
            <a:r>
              <a:rPr lang="nl-NL" dirty="0">
                <a:ea typeface="+mj-ea"/>
              </a:rPr>
              <a:t/>
            </a:r>
            <a:br>
              <a:rPr lang="nl-NL" dirty="0">
                <a:ea typeface="+mj-ea"/>
              </a:rPr>
            </a:br>
            <a:r>
              <a:rPr lang="nl-NL" dirty="0">
                <a:ea typeface="+mj-ea"/>
              </a:rPr>
              <a:t>  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2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budgetten &amp; besluitvorming ROK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8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4" y="412304"/>
            <a:ext cx="8856935" cy="90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Beschikbare budget 2019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2" y="2860575"/>
            <a:ext cx="11556971" cy="43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Conclusie:</a:t>
            </a:r>
            <a:br>
              <a:rPr lang="nl-NL" dirty="0" smtClean="0"/>
            </a:br>
            <a:r>
              <a:rPr lang="nl-NL" dirty="0" smtClean="0"/>
              <a:t>Bijna alle concept programma’s volledig gevuld met programmatisch toezicht!</a:t>
            </a:r>
          </a:p>
          <a:p>
            <a:endParaRPr lang="nl-NL" dirty="0"/>
          </a:p>
          <a:p>
            <a:r>
              <a:rPr lang="nl-NL" dirty="0" smtClean="0"/>
              <a:t>Hoe in 2019 om te gaan met:</a:t>
            </a:r>
          </a:p>
          <a:p>
            <a:pPr lvl="1"/>
            <a:r>
              <a:rPr lang="nl-NL" dirty="0"/>
              <a:t>analyse van klachten/meldingen &amp; geven van opvolging</a:t>
            </a:r>
          </a:p>
          <a:p>
            <a:pPr lvl="1"/>
            <a:r>
              <a:rPr lang="nl-NL" dirty="0" smtClean="0"/>
              <a:t>bestuurlijke prioriteiten</a:t>
            </a:r>
          </a:p>
          <a:p>
            <a:pPr lvl="1"/>
            <a:r>
              <a:rPr lang="nl-NL" dirty="0" smtClean="0"/>
              <a:t>probleemlocaties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gaan we hiermee om?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Schema invullen!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Besluitvorming ROK </a:t>
            </a:r>
            <a:r>
              <a:rPr lang="nl-NL" dirty="0" err="1" smtClean="0"/>
              <a:t>tbv</a:t>
            </a:r>
            <a:r>
              <a:rPr lang="nl-NL" dirty="0" smtClean="0"/>
              <a:t> DB 21 februari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A51502-79B6-2B46-BF2A-436D1A7569D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18024" y="386868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Meer informatie: </a:t>
            </a:r>
            <a:r>
              <a:rPr lang="nl-NL" sz="1400" dirty="0" err="1" smtClean="0"/>
              <a:t>Dannny</a:t>
            </a:r>
            <a:r>
              <a:rPr lang="nl-NL" sz="1400" dirty="0" smtClean="0"/>
              <a:t> van de Waardenburg: </a:t>
            </a:r>
            <a:r>
              <a:rPr lang="nl-NL" sz="1400" dirty="0" smtClean="0">
                <a:hlinkClick r:id="rId2"/>
              </a:rPr>
              <a:t>d.vandewaardenburg@odzob.nl</a:t>
            </a:r>
            <a:endParaRPr lang="nl-NL" sz="1400" dirty="0" smtClean="0"/>
          </a:p>
          <a:p>
            <a:r>
              <a:rPr lang="nl-NL" sz="1400" dirty="0"/>
              <a:t>	 </a:t>
            </a:r>
            <a:r>
              <a:rPr lang="nl-NL" sz="1400" dirty="0" smtClean="0"/>
              <a:t>           Karin Bakker: k.bakker@odzob.nl			   		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8798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odzob_FD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30046" tIns="65023" rIns="130046" bIns="65023" numCol="1" anchor="ctr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ts val="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4500" b="1" i="0" u="none" strike="noStrike" cap="none" normalizeH="0" baseline="0" smtClean="0">
            <a:ln>
              <a:noFill/>
            </a:ln>
            <a:solidFill>
              <a:srgbClr val="07353F"/>
            </a:solidFill>
            <a:effectLst/>
            <a:latin typeface="Lucida Sans" panose="020B0602030504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 standaard template odzob Corporate.potx" id="{6D56E966-C6C6-43B7-93D1-4C2A90F7854B}" vid="{E0D6426B-1363-4ECF-B757-57AB829E15E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odzob Corporate</Template>
  <TotalTime>9</TotalTime>
  <Words>543</Words>
  <Application>Microsoft Office PowerPoint</Application>
  <PresentationFormat>Aangepast</PresentationFormat>
  <Paragraphs>108</Paragraphs>
  <Slides>17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Lucida Sans</vt:lpstr>
      <vt:lpstr>Microsoft Tai Le</vt:lpstr>
      <vt:lpstr>template odzob_FD</vt:lpstr>
      <vt:lpstr>Uitvraag 2019</vt:lpstr>
      <vt:lpstr>Asbest, BBK, ZZS en ROK</vt:lpstr>
      <vt:lpstr>Toezicht asbest, BBK en ZZS    </vt:lpstr>
      <vt:lpstr>budgetten &amp; besluitvorming ROK </vt:lpstr>
      <vt:lpstr>PowerPoint-presentatie</vt:lpstr>
      <vt:lpstr>Beschikbare budget 2019</vt:lpstr>
      <vt:lpstr>Hoe gaan we hiermee om?</vt:lpstr>
      <vt:lpstr>Besluitvorming ROK tbv DB 21 februari</vt:lpstr>
      <vt:lpstr>PowerPoint-presentatie</vt:lpstr>
      <vt:lpstr>Informatieplicht energie</vt:lpstr>
      <vt:lpstr>  Hoe kunnen we samen zo efficiënt mogelijk de beschikbare middelen uit het gemeentefonds inzetten op energiebesparing bij bedrijven?</vt:lpstr>
      <vt:lpstr>Wat houdt de informatieplicht in?</vt:lpstr>
      <vt:lpstr>Middelen voor implementatie</vt:lpstr>
      <vt:lpstr>Voorstel inzet middelen minimaal</vt:lpstr>
      <vt:lpstr>Optionele werkzaamheden</vt:lpstr>
      <vt:lpstr>Voorstel</vt:lpstr>
      <vt:lpstr>PowerPoint-presentatie</vt:lpstr>
    </vt:vector>
  </TitlesOfParts>
  <Company>ODZOB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Heidi Plettenberg</dc:creator>
  <cp:lastModifiedBy>Heidi Plettenberg</cp:lastModifiedBy>
  <cp:revision>5</cp:revision>
  <dcterms:created xsi:type="dcterms:W3CDTF">2017-07-04T07:18:01Z</dcterms:created>
  <dcterms:modified xsi:type="dcterms:W3CDTF">2019-05-23T07:51:27Z</dcterms:modified>
</cp:coreProperties>
</file>